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Lst>
  <p:sldSz cx="18288000" cy="10287000"/>
  <p:notesSz cx="6858000" cy="9144000"/>
  <p:embeddedFontLst>
    <p:embeddedFont>
      <p:font typeface="Arial" panose="020B0604020202020204" pitchFamily="34" charset="0"/>
      <p:regular r:id="rId22"/>
    </p:embeddedFont>
    <p:embeddedFont>
      <p:font typeface="Arial Bold" panose="020B0604020202020204" charset="-94"/>
      <p:regular r:id="rId23"/>
    </p:embeddedFont>
    <p:embeddedFont>
      <p:font typeface="HK Modular" panose="020B0604020202020204" charset="-94"/>
      <p:regular r:id="rId24"/>
    </p:embeddedFont>
    <p:embeddedFont>
      <p:font typeface="Calibri" panose="020F0502020204030204" pitchFamily="34" charset="0"/>
      <p:regular r:id="rId25"/>
      <p:bold r:id="rId26"/>
      <p:italic r:id="rId27"/>
      <p:boldItalic r:id="rId2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43" d="100"/>
          <a:sy n="43" d="100"/>
        </p:scale>
        <p:origin x="740" y="6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8/9/2024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8/9/2024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jpe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3.jpeg"/><Relationship Id="rId1" Type="http://schemas.openxmlformats.org/officeDocument/2006/relationships/slideLayout" Target="../slideLayouts/slideLayout7.xml"/><Relationship Id="rId4" Type="http://schemas.openxmlformats.org/officeDocument/2006/relationships/image" Target="../media/image22.jpeg"/></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jpeg"/><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8.jpeg"/><Relationship Id="rId4" Type="http://schemas.openxmlformats.org/officeDocument/2006/relationships/image" Target="../media/image3.jpe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7.xml"/><Relationship Id="rId5" Type="http://schemas.openxmlformats.org/officeDocument/2006/relationships/image" Target="../media/image6.jpeg"/><Relationship Id="rId4" Type="http://schemas.openxmlformats.org/officeDocument/2006/relationships/image" Target="../media/image5.jpe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jpeg"/><Relationship Id="rId1" Type="http://schemas.openxmlformats.org/officeDocument/2006/relationships/slideLayout" Target="../slideLayouts/slideLayout7.xml"/><Relationship Id="rId4" Type="http://schemas.openxmlformats.org/officeDocument/2006/relationships/image" Target="../media/image9.svg"/></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jpeg"/><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jpeg"/><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2"/>
              <a:stretch>
                <a:fillRect/>
              </a:stretch>
            </a:blipFill>
          </p:spPr>
        </p:sp>
      </p:grpSp>
      <p:sp>
        <p:nvSpPr>
          <p:cNvPr id="4" name="Freeform 4"/>
          <p:cNvSpPr/>
          <p:nvPr/>
        </p:nvSpPr>
        <p:spPr>
          <a:xfrm>
            <a:off x="44542" y="-28913"/>
            <a:ext cx="3387731" cy="3387731"/>
          </a:xfrm>
          <a:custGeom>
            <a:avLst/>
            <a:gdLst/>
            <a:ahLst/>
            <a:cxnLst/>
            <a:rect l="l" t="t" r="r" b="b"/>
            <a:pathLst>
              <a:path w="3387731" h="3387731">
                <a:moveTo>
                  <a:pt x="0" y="0"/>
                </a:moveTo>
                <a:lnTo>
                  <a:pt x="3387732" y="0"/>
                </a:lnTo>
                <a:lnTo>
                  <a:pt x="3387732" y="3387731"/>
                </a:lnTo>
                <a:lnTo>
                  <a:pt x="0" y="3387731"/>
                </a:lnTo>
                <a:lnTo>
                  <a:pt x="0" y="0"/>
                </a:lnTo>
                <a:close/>
              </a:path>
            </a:pathLst>
          </a:custGeom>
          <a:blipFill>
            <a:blip r:embed="rId3"/>
            <a:stretch>
              <a:fillRect/>
            </a:stretch>
          </a:blipFill>
        </p:spPr>
      </p:sp>
      <p:sp>
        <p:nvSpPr>
          <p:cNvPr id="5" name="TextBox 5"/>
          <p:cNvSpPr txBox="1"/>
          <p:nvPr/>
        </p:nvSpPr>
        <p:spPr>
          <a:xfrm>
            <a:off x="1738408" y="4270846"/>
            <a:ext cx="15520892" cy="796808"/>
          </a:xfrm>
          <a:prstGeom prst="rect">
            <a:avLst/>
          </a:prstGeom>
        </p:spPr>
        <p:txBody>
          <a:bodyPr lIns="0" tIns="0" rIns="0" bIns="0" rtlCol="0" anchor="t">
            <a:spAutoFit/>
          </a:bodyPr>
          <a:lstStyle/>
          <a:p>
            <a:pPr algn="l">
              <a:lnSpc>
                <a:spcPts val="6656"/>
              </a:lnSpc>
            </a:pPr>
            <a:r>
              <a:rPr lang="en-US" sz="6400">
                <a:solidFill>
                  <a:srgbClr val="004AAD"/>
                </a:solidFill>
                <a:latin typeface="HK Modular"/>
                <a:ea typeface="HK Modular"/>
                <a:cs typeface="HK Modular"/>
                <a:sym typeface="HK Modular"/>
              </a:rPr>
              <a:t>Türkçe Doğal Dİl İşleme</a:t>
            </a:r>
          </a:p>
        </p:txBody>
      </p:sp>
      <p:sp>
        <p:nvSpPr>
          <p:cNvPr id="6" name="TextBox 6"/>
          <p:cNvSpPr txBox="1"/>
          <p:nvPr/>
        </p:nvSpPr>
        <p:spPr>
          <a:xfrm>
            <a:off x="6459178" y="5010150"/>
            <a:ext cx="5369644" cy="597535"/>
          </a:xfrm>
          <a:prstGeom prst="rect">
            <a:avLst/>
          </a:prstGeom>
        </p:spPr>
        <p:txBody>
          <a:bodyPr lIns="0" tIns="0" rIns="0" bIns="0" rtlCol="0" anchor="t">
            <a:spAutoFit/>
          </a:bodyPr>
          <a:lstStyle/>
          <a:p>
            <a:pPr algn="ctr">
              <a:lnSpc>
                <a:spcPts val="4339"/>
              </a:lnSpc>
            </a:pPr>
            <a:r>
              <a:rPr lang="en-US" sz="3099">
                <a:solidFill>
                  <a:srgbClr val="004AAD"/>
                </a:solidFill>
                <a:latin typeface="HK Modular"/>
                <a:ea typeface="HK Modular"/>
                <a:cs typeface="HK Modular"/>
                <a:sym typeface="HK Modular"/>
              </a:rPr>
              <a:t>8 - 9 Ağustos 2024</a:t>
            </a:r>
          </a:p>
        </p:txBody>
      </p:sp>
      <p:sp>
        <p:nvSpPr>
          <p:cNvPr id="7" name="TextBox 7"/>
          <p:cNvSpPr txBox="1"/>
          <p:nvPr/>
        </p:nvSpPr>
        <p:spPr>
          <a:xfrm>
            <a:off x="6999562" y="7103173"/>
            <a:ext cx="4288873" cy="618108"/>
          </a:xfrm>
          <a:prstGeom prst="rect">
            <a:avLst/>
          </a:prstGeom>
        </p:spPr>
        <p:txBody>
          <a:bodyPr lIns="0" tIns="0" rIns="0" bIns="0" rtlCol="0" anchor="t">
            <a:spAutoFit/>
          </a:bodyPr>
          <a:lstStyle/>
          <a:p>
            <a:pPr algn="ctr">
              <a:lnSpc>
                <a:spcPts val="4339"/>
              </a:lnSpc>
            </a:pPr>
            <a:r>
              <a:rPr lang="en-US" sz="3099">
                <a:solidFill>
                  <a:srgbClr val="004AAD"/>
                </a:solidFill>
                <a:latin typeface="HK Modular"/>
                <a:ea typeface="HK Modular"/>
                <a:cs typeface="HK Modular"/>
                <a:sym typeface="HK Modular"/>
              </a:rPr>
              <a:t>&lt;ABRA MUHARA&gt;</a:t>
            </a:r>
          </a:p>
        </p:txBody>
      </p:sp>
      <p:sp>
        <p:nvSpPr>
          <p:cNvPr id="8" name="TextBox 8"/>
          <p:cNvSpPr txBox="1"/>
          <p:nvPr/>
        </p:nvSpPr>
        <p:spPr>
          <a:xfrm>
            <a:off x="6090640" y="1198736"/>
            <a:ext cx="6106715" cy="618108"/>
          </a:xfrm>
          <a:prstGeom prst="rect">
            <a:avLst/>
          </a:prstGeom>
        </p:spPr>
        <p:txBody>
          <a:bodyPr lIns="0" tIns="0" rIns="0" bIns="0" rtlCol="0" anchor="t">
            <a:spAutoFit/>
          </a:bodyPr>
          <a:lstStyle/>
          <a:p>
            <a:pPr algn="ctr">
              <a:lnSpc>
                <a:spcPts val="4339"/>
              </a:lnSpc>
            </a:pPr>
            <a:r>
              <a:rPr lang="en-US" sz="3099">
                <a:solidFill>
                  <a:srgbClr val="004AAD"/>
                </a:solidFill>
                <a:latin typeface="HK Modular"/>
                <a:ea typeface="HK Modular"/>
                <a:cs typeface="HK Modular"/>
                <a:sym typeface="HK Modular"/>
              </a:rPr>
              <a:t>&lt;SERBEST KATEGORİ&gt;</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2"/>
              <a:stretch>
                <a:fillRect/>
              </a:stretch>
            </a:blipFill>
          </p:spPr>
        </p:sp>
      </p:grpSp>
      <p:sp>
        <p:nvSpPr>
          <p:cNvPr id="4" name="TextBox 4"/>
          <p:cNvSpPr txBox="1"/>
          <p:nvPr/>
        </p:nvSpPr>
        <p:spPr>
          <a:xfrm>
            <a:off x="4585971" y="686297"/>
            <a:ext cx="9116057" cy="784076"/>
          </a:xfrm>
          <a:prstGeom prst="rect">
            <a:avLst/>
          </a:prstGeom>
        </p:spPr>
        <p:txBody>
          <a:bodyPr lIns="0" tIns="0" rIns="0" bIns="0" rtlCol="0" anchor="t">
            <a:spAutoFit/>
          </a:bodyPr>
          <a:lstStyle/>
          <a:p>
            <a:pPr algn="ctr">
              <a:lnSpc>
                <a:spcPts val="5038"/>
              </a:lnSpc>
            </a:pPr>
            <a:r>
              <a:rPr lang="en-US" sz="3598">
                <a:solidFill>
                  <a:srgbClr val="004AAD"/>
                </a:solidFill>
                <a:latin typeface="Arial Bold"/>
                <a:ea typeface="Arial Bold"/>
                <a:cs typeface="Arial Bold"/>
                <a:sym typeface="Arial Bold"/>
              </a:rPr>
              <a:t>&lt;YAŞ ARALIĞI MODELİ VERİ SETİ&gt;</a:t>
            </a:r>
          </a:p>
        </p:txBody>
      </p:sp>
      <p:sp>
        <p:nvSpPr>
          <p:cNvPr id="5" name="TextBox 5"/>
          <p:cNvSpPr txBox="1"/>
          <p:nvPr/>
        </p:nvSpPr>
        <p:spPr>
          <a:xfrm>
            <a:off x="609600" y="1213198"/>
            <a:ext cx="9048752" cy="8630890"/>
          </a:xfrm>
          <a:prstGeom prst="rect">
            <a:avLst/>
          </a:prstGeom>
        </p:spPr>
        <p:txBody>
          <a:bodyPr lIns="0" tIns="0" rIns="0" bIns="0" rtlCol="0" anchor="t">
            <a:spAutoFit/>
          </a:bodyPr>
          <a:lstStyle/>
          <a:p>
            <a:pPr algn="just">
              <a:lnSpc>
                <a:spcPts val="5000"/>
              </a:lnSpc>
            </a:pPr>
            <a:r>
              <a:rPr lang="en-US" sz="2000">
                <a:solidFill>
                  <a:srgbClr val="004AAD"/>
                </a:solidFill>
                <a:latin typeface="Arial"/>
                <a:ea typeface="Arial"/>
                <a:cs typeface="Arial"/>
                <a:sym typeface="Arial"/>
              </a:rPr>
              <a:t>	Bir diğer veri seti, kelime listesi ve bir önceki veri setiyle oluşturan model ile sıfırdan oluşturulmuştur. </a:t>
            </a:r>
          </a:p>
          <a:p>
            <a:pPr algn="just">
              <a:lnSpc>
                <a:spcPts val="5000"/>
              </a:lnSpc>
            </a:pPr>
            <a:r>
              <a:rPr lang="en-US" sz="2000">
                <a:solidFill>
                  <a:srgbClr val="004AAD"/>
                </a:solidFill>
                <a:latin typeface="Arial"/>
                <a:ea typeface="Arial"/>
                <a:cs typeface="Arial"/>
                <a:sym typeface="Arial"/>
              </a:rPr>
              <a:t>	İçerisindeki veriler şunlardır:</a:t>
            </a:r>
          </a:p>
          <a:p>
            <a:pPr marL="241300" lvl="1" indent="-120650" algn="just">
              <a:lnSpc>
                <a:spcPts val="5000"/>
              </a:lnSpc>
              <a:buFont typeface="Arial"/>
              <a:buChar char="•"/>
            </a:pPr>
            <a:r>
              <a:rPr lang="en-US" sz="2000">
                <a:solidFill>
                  <a:srgbClr val="004AAD"/>
                </a:solidFill>
                <a:latin typeface="Arial"/>
                <a:ea typeface="Arial"/>
                <a:cs typeface="Arial"/>
                <a:sym typeface="Arial"/>
              </a:rPr>
              <a:t>Cümle, kelime ve hece sayısı;</a:t>
            </a:r>
          </a:p>
          <a:p>
            <a:pPr marL="241300" lvl="1" indent="-120650" algn="just">
              <a:lnSpc>
                <a:spcPts val="5000"/>
              </a:lnSpc>
              <a:buFont typeface="Arial"/>
              <a:buChar char="•"/>
            </a:pPr>
            <a:r>
              <a:rPr lang="en-US" sz="2000">
                <a:solidFill>
                  <a:srgbClr val="004AAD"/>
                </a:solidFill>
                <a:latin typeface="Arial"/>
                <a:ea typeface="Arial"/>
                <a:cs typeface="Arial"/>
                <a:sym typeface="Arial"/>
              </a:rPr>
              <a:t>Cümle başına ortalama kelime ve hece sayısı;</a:t>
            </a:r>
          </a:p>
          <a:p>
            <a:pPr marL="241300" lvl="1" indent="-120650" algn="just">
              <a:lnSpc>
                <a:spcPts val="5000"/>
              </a:lnSpc>
              <a:buFont typeface="Arial"/>
              <a:buChar char="•"/>
            </a:pPr>
            <a:r>
              <a:rPr lang="en-US" sz="2000">
                <a:solidFill>
                  <a:srgbClr val="004AAD"/>
                </a:solidFill>
                <a:latin typeface="Arial"/>
                <a:ea typeface="Arial"/>
                <a:cs typeface="Arial"/>
                <a:sym typeface="Arial"/>
              </a:rPr>
              <a:t>Ofansif cümle sayısı, oranı ve yüzdesi;</a:t>
            </a:r>
          </a:p>
          <a:p>
            <a:pPr marL="241300" lvl="1" indent="-120650" algn="just">
              <a:lnSpc>
                <a:spcPts val="5000"/>
              </a:lnSpc>
              <a:buFont typeface="Arial"/>
              <a:buChar char="•"/>
            </a:pPr>
            <a:r>
              <a:rPr lang="en-US" sz="2000">
                <a:solidFill>
                  <a:srgbClr val="004AAD"/>
                </a:solidFill>
                <a:latin typeface="Arial"/>
                <a:ea typeface="Arial"/>
                <a:cs typeface="Arial"/>
                <a:sym typeface="Arial"/>
              </a:rPr>
              <a:t>Ofansif kelime sayısı ve oranı;</a:t>
            </a:r>
          </a:p>
          <a:p>
            <a:pPr marL="241300" lvl="1" indent="-120650" algn="just">
              <a:lnSpc>
                <a:spcPts val="5000"/>
              </a:lnSpc>
              <a:buFont typeface="Arial"/>
              <a:buChar char="•"/>
            </a:pPr>
            <a:r>
              <a:rPr lang="en-US" sz="2000">
                <a:solidFill>
                  <a:srgbClr val="004AAD"/>
                </a:solidFill>
                <a:latin typeface="Arial"/>
                <a:ea typeface="Arial"/>
                <a:cs typeface="Arial"/>
                <a:sym typeface="Arial"/>
              </a:rPr>
              <a:t>Ofansif kelime sayısının ofansif olmayan kelime sayısına oranı;</a:t>
            </a:r>
          </a:p>
          <a:p>
            <a:pPr marL="241300" lvl="1" indent="-120650" algn="just">
              <a:lnSpc>
                <a:spcPts val="5000"/>
              </a:lnSpc>
              <a:buFont typeface="Arial"/>
              <a:buChar char="•"/>
            </a:pPr>
            <a:r>
              <a:rPr lang="en-US" sz="2000">
                <a:solidFill>
                  <a:srgbClr val="004AAD"/>
                </a:solidFill>
                <a:latin typeface="Arial"/>
                <a:ea typeface="Arial"/>
                <a:cs typeface="Arial"/>
                <a:sym typeface="Arial"/>
              </a:rPr>
              <a:t>Ortalama cümle ofansifliği;</a:t>
            </a:r>
          </a:p>
          <a:p>
            <a:pPr marL="241300" lvl="1" indent="-120650" algn="just">
              <a:lnSpc>
                <a:spcPts val="5000"/>
              </a:lnSpc>
              <a:buFont typeface="Arial"/>
              <a:buChar char="•"/>
            </a:pPr>
            <a:r>
              <a:rPr lang="en-US" sz="2000">
                <a:solidFill>
                  <a:srgbClr val="004AAD"/>
                </a:solidFill>
                <a:latin typeface="Arial"/>
                <a:ea typeface="Arial"/>
                <a:cs typeface="Arial"/>
                <a:sym typeface="Arial"/>
              </a:rPr>
              <a:t>FRES, COE ve Ateşman okunulabilirlik puanları;</a:t>
            </a:r>
          </a:p>
          <a:p>
            <a:pPr marL="241300" lvl="1" indent="-120650" algn="just">
              <a:lnSpc>
                <a:spcPts val="5000"/>
              </a:lnSpc>
              <a:buFont typeface="Arial"/>
              <a:buChar char="•"/>
            </a:pPr>
            <a:r>
              <a:rPr lang="en-US" sz="2000">
                <a:solidFill>
                  <a:srgbClr val="004AAD"/>
                </a:solidFill>
                <a:latin typeface="Arial"/>
                <a:ea typeface="Arial"/>
                <a:cs typeface="Arial"/>
                <a:sym typeface="Arial"/>
              </a:rPr>
              <a:t>Önerilen yaş aralığı.</a:t>
            </a:r>
          </a:p>
          <a:p>
            <a:pPr marL="241300" lvl="1" indent="-120650" algn="just">
              <a:lnSpc>
                <a:spcPts val="5000"/>
              </a:lnSpc>
            </a:pPr>
            <a:r>
              <a:rPr lang="en-US" sz="2000">
                <a:solidFill>
                  <a:srgbClr val="004AAD"/>
                </a:solidFill>
                <a:latin typeface="Arial"/>
                <a:ea typeface="Arial"/>
                <a:cs typeface="Arial"/>
                <a:sym typeface="Arial"/>
              </a:rPr>
              <a:t>	İçerisinde toplam 113 adet kitabın verisi bulunmaktadır.</a:t>
            </a:r>
          </a:p>
          <a:p>
            <a:pPr marL="241300" lvl="1" indent="-120650" algn="just">
              <a:lnSpc>
                <a:spcPts val="5000"/>
              </a:lnSpc>
            </a:pPr>
            <a:endParaRPr lang="en-US" sz="2000">
              <a:solidFill>
                <a:srgbClr val="004AAD"/>
              </a:solidFill>
              <a:latin typeface="Arial"/>
              <a:ea typeface="Arial"/>
              <a:cs typeface="Arial"/>
              <a:sym typeface="Arial"/>
            </a:endParaRPr>
          </a:p>
        </p:txBody>
      </p:sp>
      <p:sp>
        <p:nvSpPr>
          <p:cNvPr id="6" name="Freeform 6"/>
          <p:cNvSpPr/>
          <p:nvPr/>
        </p:nvSpPr>
        <p:spPr>
          <a:xfrm>
            <a:off x="9105901" y="2857500"/>
            <a:ext cx="8636000" cy="5181600"/>
          </a:xfrm>
          <a:custGeom>
            <a:avLst/>
            <a:gdLst/>
            <a:ahLst/>
            <a:cxnLst/>
            <a:rect l="l" t="t" r="r" b="b"/>
            <a:pathLst>
              <a:path w="8636000" h="5181600">
                <a:moveTo>
                  <a:pt x="0" y="0"/>
                </a:moveTo>
                <a:lnTo>
                  <a:pt x="8636000" y="0"/>
                </a:lnTo>
                <a:lnTo>
                  <a:pt x="8636000" y="5181600"/>
                </a:lnTo>
                <a:lnTo>
                  <a:pt x="0" y="5181600"/>
                </a:lnTo>
                <a:lnTo>
                  <a:pt x="0" y="0"/>
                </a:lnTo>
                <a:close/>
              </a:path>
            </a:pathLst>
          </a:custGeom>
          <a:blipFill>
            <a:blip r:embed="rId3"/>
            <a:stretch>
              <a:fillRect l="-6667" t="-5554" r="-5554" b="-19136"/>
            </a:stretch>
          </a:blipFill>
        </p:spPr>
      </p:sp>
      <p:sp>
        <p:nvSpPr>
          <p:cNvPr id="7" name="TextBox 7"/>
          <p:cNvSpPr txBox="1"/>
          <p:nvPr/>
        </p:nvSpPr>
        <p:spPr>
          <a:xfrm>
            <a:off x="9347201" y="7869691"/>
            <a:ext cx="8153400" cy="781730"/>
          </a:xfrm>
          <a:prstGeom prst="rect">
            <a:avLst/>
          </a:prstGeom>
        </p:spPr>
        <p:txBody>
          <a:bodyPr lIns="0" tIns="0" rIns="0" bIns="0" rtlCol="0" anchor="t">
            <a:spAutoFit/>
          </a:bodyPr>
          <a:lstStyle/>
          <a:p>
            <a:pPr algn="ctr">
              <a:lnSpc>
                <a:spcPts val="5038"/>
              </a:lnSpc>
            </a:pPr>
            <a:r>
              <a:rPr lang="en-US" sz="2799" dirty="0" err="1">
                <a:solidFill>
                  <a:srgbClr val="004AAD"/>
                </a:solidFill>
                <a:latin typeface="Arial"/>
                <a:ea typeface="Arial"/>
                <a:cs typeface="Arial"/>
                <a:sym typeface="Arial"/>
              </a:rPr>
              <a:t>Veri</a:t>
            </a:r>
            <a:r>
              <a:rPr lang="en-US" sz="2799" dirty="0">
                <a:solidFill>
                  <a:srgbClr val="004AAD"/>
                </a:solidFill>
                <a:latin typeface="Arial"/>
                <a:ea typeface="Arial"/>
                <a:cs typeface="Arial"/>
                <a:sym typeface="Arial"/>
              </a:rPr>
              <a:t> </a:t>
            </a:r>
            <a:r>
              <a:rPr lang="en-US" sz="2799" dirty="0" err="1">
                <a:solidFill>
                  <a:srgbClr val="004AAD"/>
                </a:solidFill>
                <a:latin typeface="Arial"/>
                <a:ea typeface="Arial"/>
                <a:cs typeface="Arial"/>
                <a:sym typeface="Arial"/>
              </a:rPr>
              <a:t>Seti</a:t>
            </a:r>
            <a:r>
              <a:rPr lang="en-US" sz="2799" dirty="0">
                <a:solidFill>
                  <a:srgbClr val="004AAD"/>
                </a:solidFill>
                <a:latin typeface="Arial"/>
                <a:ea typeface="Arial"/>
                <a:cs typeface="Arial"/>
                <a:sym typeface="Arial"/>
              </a:rPr>
              <a:t> </a:t>
            </a:r>
            <a:r>
              <a:rPr lang="en-US" sz="2799" dirty="0" err="1">
                <a:solidFill>
                  <a:srgbClr val="004AAD"/>
                </a:solidFill>
                <a:latin typeface="Arial"/>
                <a:ea typeface="Arial"/>
                <a:cs typeface="Arial"/>
                <a:sym typeface="Arial"/>
              </a:rPr>
              <a:t>Yaş</a:t>
            </a:r>
            <a:r>
              <a:rPr lang="en-US" sz="2799" dirty="0">
                <a:solidFill>
                  <a:srgbClr val="004AAD"/>
                </a:solidFill>
                <a:latin typeface="Arial"/>
                <a:ea typeface="Arial"/>
                <a:cs typeface="Arial"/>
                <a:sym typeface="Arial"/>
              </a:rPr>
              <a:t> </a:t>
            </a:r>
            <a:r>
              <a:rPr lang="en-US" sz="2799" dirty="0" err="1">
                <a:solidFill>
                  <a:srgbClr val="004AAD"/>
                </a:solidFill>
                <a:latin typeface="Arial"/>
                <a:ea typeface="Arial"/>
                <a:cs typeface="Arial"/>
                <a:sym typeface="Arial"/>
              </a:rPr>
              <a:t>Aralığı</a:t>
            </a:r>
            <a:r>
              <a:rPr lang="en-US" sz="2799" dirty="0">
                <a:solidFill>
                  <a:srgbClr val="004AAD"/>
                </a:solidFill>
                <a:latin typeface="Arial"/>
                <a:ea typeface="Arial"/>
                <a:cs typeface="Arial"/>
                <a:sym typeface="Arial"/>
              </a:rPr>
              <a:t> </a:t>
            </a:r>
            <a:r>
              <a:rPr lang="en-US" sz="2799" dirty="0" err="1">
                <a:solidFill>
                  <a:srgbClr val="004AAD"/>
                </a:solidFill>
                <a:latin typeface="Arial"/>
                <a:ea typeface="Arial"/>
                <a:cs typeface="Arial"/>
                <a:sym typeface="Arial"/>
              </a:rPr>
              <a:t>Dağılımı</a:t>
            </a:r>
            <a:endParaRPr lang="en-US" sz="2799" dirty="0">
              <a:solidFill>
                <a:srgbClr val="004AAD"/>
              </a:solidFill>
              <a:latin typeface="Arial"/>
              <a:ea typeface="Arial"/>
              <a:cs typeface="Arial"/>
              <a:sym typeface="Arial"/>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2"/>
              <a:stretch>
                <a:fillRect/>
              </a:stretch>
            </a:blipFill>
          </p:spPr>
        </p:sp>
      </p:grpSp>
      <p:sp>
        <p:nvSpPr>
          <p:cNvPr id="4" name="TextBox 4"/>
          <p:cNvSpPr txBox="1"/>
          <p:nvPr/>
        </p:nvSpPr>
        <p:spPr>
          <a:xfrm>
            <a:off x="4585971" y="686297"/>
            <a:ext cx="9116057" cy="784076"/>
          </a:xfrm>
          <a:prstGeom prst="rect">
            <a:avLst/>
          </a:prstGeom>
        </p:spPr>
        <p:txBody>
          <a:bodyPr lIns="0" tIns="0" rIns="0" bIns="0" rtlCol="0" anchor="t">
            <a:spAutoFit/>
          </a:bodyPr>
          <a:lstStyle/>
          <a:p>
            <a:pPr algn="ctr">
              <a:lnSpc>
                <a:spcPts val="5038"/>
              </a:lnSpc>
            </a:pPr>
            <a:r>
              <a:rPr lang="en-US" sz="3598">
                <a:solidFill>
                  <a:srgbClr val="004AAD"/>
                </a:solidFill>
                <a:latin typeface="Arial Bold"/>
                <a:ea typeface="Arial Bold"/>
                <a:cs typeface="Arial Bold"/>
                <a:sym typeface="Arial Bold"/>
              </a:rPr>
              <a:t>&lt;YAŞ ARALIĞI MODELİ VERİ SETİ&gt;</a:t>
            </a:r>
          </a:p>
        </p:txBody>
      </p:sp>
      <p:sp>
        <p:nvSpPr>
          <p:cNvPr id="5" name="Freeform 5"/>
          <p:cNvSpPr/>
          <p:nvPr/>
        </p:nvSpPr>
        <p:spPr>
          <a:xfrm>
            <a:off x="304799" y="2062162"/>
            <a:ext cx="17678400" cy="6162675"/>
          </a:xfrm>
          <a:custGeom>
            <a:avLst/>
            <a:gdLst/>
            <a:ahLst/>
            <a:cxnLst/>
            <a:rect l="l" t="t" r="r" b="b"/>
            <a:pathLst>
              <a:path w="17678400" h="6162675">
                <a:moveTo>
                  <a:pt x="0" y="0"/>
                </a:moveTo>
                <a:lnTo>
                  <a:pt x="17678400" y="0"/>
                </a:lnTo>
                <a:lnTo>
                  <a:pt x="17678400" y="6162675"/>
                </a:lnTo>
                <a:lnTo>
                  <a:pt x="0" y="6162675"/>
                </a:lnTo>
                <a:lnTo>
                  <a:pt x="0" y="0"/>
                </a:lnTo>
                <a:close/>
              </a:path>
            </a:pathLst>
          </a:custGeom>
          <a:blipFill>
            <a:blip r:embed="rId3"/>
            <a:stretch>
              <a:fillRect/>
            </a:stretch>
          </a:blipFill>
        </p:spPr>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2"/>
              <a:stretch>
                <a:fillRect/>
              </a:stretch>
            </a:blipFill>
          </p:spPr>
        </p:sp>
      </p:grpSp>
      <p:sp>
        <p:nvSpPr>
          <p:cNvPr id="4" name="TextBox 4"/>
          <p:cNvSpPr txBox="1"/>
          <p:nvPr/>
        </p:nvSpPr>
        <p:spPr>
          <a:xfrm>
            <a:off x="6159252" y="742950"/>
            <a:ext cx="5969496" cy="832485"/>
          </a:xfrm>
          <a:prstGeom prst="rect">
            <a:avLst/>
          </a:prstGeom>
        </p:spPr>
        <p:txBody>
          <a:bodyPr lIns="0" tIns="0" rIns="0" bIns="0" rtlCol="0" anchor="t">
            <a:spAutoFit/>
          </a:bodyPr>
          <a:lstStyle/>
          <a:p>
            <a:pPr algn="ctr">
              <a:lnSpc>
                <a:spcPts val="5038"/>
              </a:lnSpc>
            </a:pPr>
            <a:r>
              <a:rPr lang="en-US" sz="3598">
                <a:solidFill>
                  <a:srgbClr val="004AAD"/>
                </a:solidFill>
                <a:latin typeface="Arial Bold"/>
                <a:ea typeface="Arial Bold"/>
                <a:cs typeface="Arial Bold"/>
                <a:sym typeface="Arial Bold"/>
              </a:rPr>
              <a:t>&lt;YÖNTEM VE TEKNİKLER&gt;</a:t>
            </a:r>
          </a:p>
        </p:txBody>
      </p:sp>
      <p:sp>
        <p:nvSpPr>
          <p:cNvPr id="5" name="TextBox 5"/>
          <p:cNvSpPr txBox="1"/>
          <p:nvPr/>
        </p:nvSpPr>
        <p:spPr>
          <a:xfrm>
            <a:off x="1357535" y="1571625"/>
            <a:ext cx="15572929" cy="6552540"/>
          </a:xfrm>
          <a:prstGeom prst="rect">
            <a:avLst/>
          </a:prstGeom>
        </p:spPr>
        <p:txBody>
          <a:bodyPr lIns="0" tIns="0" rIns="0" bIns="0" rtlCol="0" anchor="t">
            <a:spAutoFit/>
          </a:bodyPr>
          <a:lstStyle/>
          <a:p>
            <a:pPr algn="just">
              <a:lnSpc>
                <a:spcPts val="5038"/>
              </a:lnSpc>
            </a:pPr>
            <a:r>
              <a:rPr lang="en-US" sz="2799">
                <a:solidFill>
                  <a:srgbClr val="004AAD"/>
                </a:solidFill>
                <a:latin typeface="Arial"/>
                <a:ea typeface="Arial"/>
                <a:cs typeface="Arial"/>
                <a:sym typeface="Arial"/>
              </a:rPr>
              <a:t>	Bu proje, iki aşamalı bir modelleme süreciyle gerçekleştirilmektedir: </a:t>
            </a:r>
          </a:p>
          <a:p>
            <a:pPr marL="337820" lvl="1" indent="-168910" algn="just">
              <a:lnSpc>
                <a:spcPts val="5038"/>
              </a:lnSpc>
              <a:buFont typeface="Arial"/>
              <a:buChar char="•"/>
            </a:pPr>
            <a:r>
              <a:rPr lang="en-US" sz="2799">
                <a:solidFill>
                  <a:srgbClr val="004AAD"/>
                </a:solidFill>
                <a:latin typeface="Arial"/>
                <a:ea typeface="Arial"/>
                <a:cs typeface="Arial"/>
                <a:sym typeface="Arial"/>
              </a:rPr>
              <a:t>İlk aşamada kitapların içeriğindeki uygunsuz kelime ve cümleler ve ofansiflik düzeyleri tespit edilerek sayısal veriler elde edilir.</a:t>
            </a:r>
          </a:p>
          <a:p>
            <a:pPr marL="337820" lvl="1" indent="-168910" algn="just">
              <a:lnSpc>
                <a:spcPts val="5038"/>
              </a:lnSpc>
              <a:buFont typeface="Arial"/>
              <a:buChar char="•"/>
            </a:pPr>
            <a:r>
              <a:rPr lang="en-US" sz="2799">
                <a:solidFill>
                  <a:srgbClr val="004AAD"/>
                </a:solidFill>
                <a:latin typeface="Arial"/>
                <a:ea typeface="Arial"/>
                <a:cs typeface="Arial"/>
                <a:sym typeface="Arial"/>
              </a:rPr>
              <a:t>İkinci aşamada ise, bu veriler kullanılarak kitapların hangi yaş aralığına uygun olduğu tahmin edilir.</a:t>
            </a:r>
          </a:p>
          <a:p>
            <a:pPr marL="337820" lvl="1" indent="-168910" algn="just">
              <a:lnSpc>
                <a:spcPts val="5038"/>
              </a:lnSpc>
            </a:pPr>
            <a:endParaRPr lang="en-US" sz="2799">
              <a:solidFill>
                <a:srgbClr val="004AAD"/>
              </a:solidFill>
              <a:latin typeface="Arial"/>
              <a:ea typeface="Arial"/>
              <a:cs typeface="Arial"/>
              <a:sym typeface="Arial"/>
            </a:endParaRPr>
          </a:p>
          <a:p>
            <a:pPr marL="337820" lvl="1" indent="-168910" algn="just">
              <a:lnSpc>
                <a:spcPts val="5038"/>
              </a:lnSpc>
            </a:pPr>
            <a:r>
              <a:rPr lang="en-US" sz="2799">
                <a:solidFill>
                  <a:srgbClr val="004AAD"/>
                </a:solidFill>
                <a:latin typeface="Arial"/>
                <a:ea typeface="Arial"/>
                <a:cs typeface="Arial"/>
                <a:sym typeface="Arial"/>
              </a:rPr>
              <a:t>	Projede geliştirilen 2 modelden biri internetten toplanan verilerle eğitilmiş bir uygunsuz dil tespit modeli iken diğeri kitapların yaş aralıklarını belirleyen bir sınıflandırma modelidir. Uygulama, kullanıcı dostu bir arayüz üzerinden bu analizleri gerçekleştirecek ve sonuçları kullanıcılara sunmaktadır.</a:t>
            </a: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2"/>
              <a:stretch>
                <a:fillRect/>
              </a:stretch>
            </a:blipFill>
          </p:spPr>
        </p:sp>
      </p:grpSp>
      <p:sp>
        <p:nvSpPr>
          <p:cNvPr id="4" name="TextBox 4"/>
          <p:cNvSpPr txBox="1"/>
          <p:nvPr/>
        </p:nvSpPr>
        <p:spPr>
          <a:xfrm>
            <a:off x="3797107" y="733425"/>
            <a:ext cx="10693785" cy="750221"/>
          </a:xfrm>
          <a:prstGeom prst="rect">
            <a:avLst/>
          </a:prstGeom>
        </p:spPr>
        <p:txBody>
          <a:bodyPr lIns="0" tIns="0" rIns="0" bIns="0" rtlCol="0" anchor="t">
            <a:spAutoFit/>
          </a:bodyPr>
          <a:lstStyle/>
          <a:p>
            <a:pPr algn="ctr">
              <a:lnSpc>
                <a:spcPts val="5038"/>
              </a:lnSpc>
            </a:pPr>
            <a:r>
              <a:rPr lang="en-US" sz="3598">
                <a:solidFill>
                  <a:srgbClr val="004AAD"/>
                </a:solidFill>
                <a:latin typeface="Arial Bold"/>
                <a:ea typeface="Arial Bold"/>
                <a:cs typeface="Arial Bold"/>
                <a:sym typeface="Arial Bold"/>
              </a:rPr>
              <a:t>&lt;UYGUNSUZLUK MODELİ&gt;</a:t>
            </a:r>
          </a:p>
        </p:txBody>
      </p:sp>
      <p:sp>
        <p:nvSpPr>
          <p:cNvPr id="5" name="TextBox 5"/>
          <p:cNvSpPr txBox="1"/>
          <p:nvPr/>
        </p:nvSpPr>
        <p:spPr>
          <a:xfrm>
            <a:off x="873309" y="2219325"/>
            <a:ext cx="6651471" cy="6578906"/>
          </a:xfrm>
          <a:prstGeom prst="rect">
            <a:avLst/>
          </a:prstGeom>
        </p:spPr>
        <p:txBody>
          <a:bodyPr lIns="0" tIns="0" rIns="0" bIns="0" rtlCol="0" anchor="t">
            <a:spAutoFit/>
          </a:bodyPr>
          <a:lstStyle/>
          <a:p>
            <a:pPr algn="just">
              <a:lnSpc>
                <a:spcPts val="5038"/>
              </a:lnSpc>
            </a:pPr>
            <a:r>
              <a:rPr lang="en-US" sz="2400">
                <a:solidFill>
                  <a:srgbClr val="004AAD"/>
                </a:solidFill>
                <a:latin typeface="Arial"/>
                <a:ea typeface="Arial"/>
                <a:cs typeface="Arial"/>
                <a:sym typeface="Arial"/>
              </a:rPr>
              <a:t>	İlk olarak uygunsuzluk modelleri oluşturulmuştur. Bunlar BERT, BERT-Turkish, RNN ve kendimizin oluşturduğu bir ANN modelidir. Ama f1 doğruluğunun %93 olmasından dolayı BERT-Turkish üzerine eğitilen model tercih edilmiştir. BERT-Turkish, Kemal Oflazer tarafından 128k’lık bir kelime haznesi ile BERT’in üzerine eğitilen bir modeldir. Optimizasyon algoritması olarak tekrardan AdamW kullanılmıştır.</a:t>
            </a:r>
          </a:p>
        </p:txBody>
      </p:sp>
      <p:sp>
        <p:nvSpPr>
          <p:cNvPr id="6" name="TextBox 6"/>
          <p:cNvSpPr txBox="1"/>
          <p:nvPr/>
        </p:nvSpPr>
        <p:spPr>
          <a:xfrm>
            <a:off x="7540020" y="7498272"/>
            <a:ext cx="16310744" cy="808095"/>
          </a:xfrm>
          <a:prstGeom prst="rect">
            <a:avLst/>
          </a:prstGeom>
        </p:spPr>
        <p:txBody>
          <a:bodyPr lIns="0" tIns="0" rIns="0" bIns="0" rtlCol="0" anchor="t">
            <a:spAutoFit/>
          </a:bodyPr>
          <a:lstStyle/>
          <a:p>
            <a:pPr algn="ctr">
              <a:lnSpc>
                <a:spcPts val="5038"/>
              </a:lnSpc>
            </a:pPr>
            <a:r>
              <a:rPr lang="en-US" sz="2400" dirty="0" err="1">
                <a:solidFill>
                  <a:srgbClr val="004AAD"/>
                </a:solidFill>
                <a:latin typeface="Arial"/>
                <a:ea typeface="Arial"/>
                <a:cs typeface="Arial"/>
                <a:sym typeface="Arial"/>
              </a:rPr>
              <a:t>Modelin</a:t>
            </a:r>
            <a:r>
              <a:rPr lang="en-US" sz="2400" dirty="0">
                <a:solidFill>
                  <a:srgbClr val="004AAD"/>
                </a:solidFill>
                <a:latin typeface="Arial"/>
                <a:ea typeface="Arial"/>
                <a:cs typeface="Arial"/>
                <a:sym typeface="Arial"/>
              </a:rPr>
              <a:t> </a:t>
            </a:r>
            <a:r>
              <a:rPr lang="en-US" sz="2400" dirty="0" err="1">
                <a:solidFill>
                  <a:srgbClr val="004AAD"/>
                </a:solidFill>
                <a:latin typeface="Arial"/>
                <a:ea typeface="Arial"/>
                <a:cs typeface="Arial"/>
                <a:sym typeface="Arial"/>
              </a:rPr>
              <a:t>Hiperparametreleri</a:t>
            </a:r>
            <a:endParaRPr lang="en-US" sz="2400" dirty="0">
              <a:solidFill>
                <a:srgbClr val="004AAD"/>
              </a:solidFill>
              <a:latin typeface="Arial"/>
              <a:ea typeface="Arial"/>
              <a:cs typeface="Arial"/>
              <a:sym typeface="Arial"/>
            </a:endParaRPr>
          </a:p>
        </p:txBody>
      </p:sp>
      <p:sp>
        <p:nvSpPr>
          <p:cNvPr id="7" name="TextBox 7"/>
          <p:cNvSpPr txBox="1"/>
          <p:nvPr/>
        </p:nvSpPr>
        <p:spPr>
          <a:xfrm>
            <a:off x="2394073" y="6377156"/>
            <a:ext cx="16310744" cy="808095"/>
          </a:xfrm>
          <a:prstGeom prst="rect">
            <a:avLst/>
          </a:prstGeom>
        </p:spPr>
        <p:txBody>
          <a:bodyPr lIns="0" tIns="0" rIns="0" bIns="0" rtlCol="0" anchor="t">
            <a:spAutoFit/>
          </a:bodyPr>
          <a:lstStyle/>
          <a:p>
            <a:pPr algn="ctr">
              <a:lnSpc>
                <a:spcPts val="5038"/>
              </a:lnSpc>
            </a:pPr>
            <a:r>
              <a:rPr lang="en-US" sz="2400" dirty="0" err="1">
                <a:solidFill>
                  <a:srgbClr val="004AAD"/>
                </a:solidFill>
                <a:latin typeface="Arial"/>
                <a:ea typeface="Arial"/>
                <a:cs typeface="Arial"/>
                <a:sym typeface="Arial"/>
              </a:rPr>
              <a:t>Modelin</a:t>
            </a:r>
            <a:r>
              <a:rPr lang="en-US" sz="2400" dirty="0">
                <a:solidFill>
                  <a:srgbClr val="004AAD"/>
                </a:solidFill>
                <a:latin typeface="Arial"/>
                <a:ea typeface="Arial"/>
                <a:cs typeface="Arial"/>
                <a:sym typeface="Arial"/>
              </a:rPr>
              <a:t> </a:t>
            </a:r>
            <a:r>
              <a:rPr lang="en-US" sz="2400" dirty="0" err="1">
                <a:solidFill>
                  <a:srgbClr val="004AAD"/>
                </a:solidFill>
                <a:latin typeface="Arial"/>
                <a:ea typeface="Arial"/>
                <a:cs typeface="Arial"/>
                <a:sym typeface="Arial"/>
              </a:rPr>
              <a:t>Değerlendirmesi</a:t>
            </a:r>
            <a:endParaRPr lang="en-US" sz="2400" dirty="0">
              <a:solidFill>
                <a:srgbClr val="004AAD"/>
              </a:solidFill>
              <a:latin typeface="Arial"/>
              <a:ea typeface="Arial"/>
              <a:cs typeface="Arial"/>
              <a:sym typeface="Arial"/>
            </a:endParaRPr>
          </a:p>
        </p:txBody>
      </p:sp>
      <p:sp>
        <p:nvSpPr>
          <p:cNvPr id="8" name="TextBox 8"/>
          <p:cNvSpPr txBox="1"/>
          <p:nvPr/>
        </p:nvSpPr>
        <p:spPr>
          <a:xfrm>
            <a:off x="988627" y="1197938"/>
            <a:ext cx="16310744" cy="808095"/>
          </a:xfrm>
          <a:prstGeom prst="rect">
            <a:avLst/>
          </a:prstGeom>
        </p:spPr>
        <p:txBody>
          <a:bodyPr lIns="0" tIns="0" rIns="0" bIns="0" rtlCol="0" anchor="t">
            <a:spAutoFit/>
          </a:bodyPr>
          <a:lstStyle/>
          <a:p>
            <a:pPr algn="ctr">
              <a:lnSpc>
                <a:spcPts val="5038"/>
              </a:lnSpc>
            </a:pPr>
            <a:r>
              <a:rPr lang="en-US" sz="2400" dirty="0">
                <a:solidFill>
                  <a:srgbClr val="000000"/>
                </a:solidFill>
                <a:latin typeface="Arial"/>
                <a:ea typeface="Arial"/>
                <a:cs typeface="Arial"/>
                <a:sym typeface="Arial"/>
              </a:rPr>
              <a:t>"</a:t>
            </a:r>
            <a:r>
              <a:rPr lang="en-US" sz="2400" dirty="0" err="1">
                <a:solidFill>
                  <a:srgbClr val="000000"/>
                </a:solidFill>
                <a:latin typeface="Arial"/>
                <a:ea typeface="Arial"/>
                <a:cs typeface="Arial"/>
                <a:sym typeface="Arial"/>
              </a:rPr>
              <a:t>dbmdz</a:t>
            </a:r>
            <a:r>
              <a:rPr lang="en-US" sz="2400" dirty="0">
                <a:solidFill>
                  <a:srgbClr val="000000"/>
                </a:solidFill>
                <a:latin typeface="Arial"/>
                <a:ea typeface="Arial"/>
                <a:cs typeface="Arial"/>
                <a:sym typeface="Arial"/>
              </a:rPr>
              <a:t>/bert-base-turkish-128k-uncased"</a:t>
            </a:r>
          </a:p>
        </p:txBody>
      </p:sp>
      <p:sp>
        <p:nvSpPr>
          <p:cNvPr id="9" name="Freeform 9"/>
          <p:cNvSpPr/>
          <p:nvPr/>
        </p:nvSpPr>
        <p:spPr>
          <a:xfrm>
            <a:off x="13727528" y="2632075"/>
            <a:ext cx="3905250" cy="5048250"/>
          </a:xfrm>
          <a:custGeom>
            <a:avLst/>
            <a:gdLst/>
            <a:ahLst/>
            <a:cxnLst/>
            <a:rect l="l" t="t" r="r" b="b"/>
            <a:pathLst>
              <a:path w="3905250" h="5048250">
                <a:moveTo>
                  <a:pt x="0" y="0"/>
                </a:moveTo>
                <a:lnTo>
                  <a:pt x="3905250" y="0"/>
                </a:lnTo>
                <a:lnTo>
                  <a:pt x="3905250" y="5048250"/>
                </a:lnTo>
                <a:lnTo>
                  <a:pt x="0" y="5048250"/>
                </a:lnTo>
                <a:lnTo>
                  <a:pt x="0" y="0"/>
                </a:lnTo>
                <a:close/>
              </a:path>
            </a:pathLst>
          </a:custGeom>
          <a:blipFill>
            <a:blip r:embed="rId3"/>
            <a:stretch>
              <a:fillRect/>
            </a:stretch>
          </a:blipFill>
        </p:spPr>
      </p:sp>
      <p:sp>
        <p:nvSpPr>
          <p:cNvPr id="10" name="Freeform 10"/>
          <p:cNvSpPr/>
          <p:nvPr/>
        </p:nvSpPr>
        <p:spPr>
          <a:xfrm>
            <a:off x="7616444" y="4300141"/>
            <a:ext cx="5866003" cy="2233803"/>
          </a:xfrm>
          <a:custGeom>
            <a:avLst/>
            <a:gdLst/>
            <a:ahLst/>
            <a:cxnLst/>
            <a:rect l="l" t="t" r="r" b="b"/>
            <a:pathLst>
              <a:path w="5866003" h="2233803">
                <a:moveTo>
                  <a:pt x="0" y="0"/>
                </a:moveTo>
                <a:lnTo>
                  <a:pt x="5866003" y="0"/>
                </a:lnTo>
                <a:lnTo>
                  <a:pt x="5866003" y="2233803"/>
                </a:lnTo>
                <a:lnTo>
                  <a:pt x="0" y="2233803"/>
                </a:lnTo>
                <a:lnTo>
                  <a:pt x="0" y="0"/>
                </a:lnTo>
                <a:close/>
              </a:path>
            </a:pathLst>
          </a:custGeom>
          <a:blipFill>
            <a:blip r:embed="rId4"/>
            <a:stretch>
              <a:fillRect/>
            </a:stretch>
          </a:blipFill>
        </p:spPr>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9050" y="1270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2"/>
              <a:stretch>
                <a:fillRect/>
              </a:stretch>
            </a:blipFill>
          </p:spPr>
        </p:sp>
      </p:grpSp>
      <p:sp>
        <p:nvSpPr>
          <p:cNvPr id="4" name="TextBox 4"/>
          <p:cNvSpPr txBox="1"/>
          <p:nvPr/>
        </p:nvSpPr>
        <p:spPr>
          <a:xfrm>
            <a:off x="1028700" y="1226471"/>
            <a:ext cx="12243741" cy="7641082"/>
          </a:xfrm>
          <a:prstGeom prst="rect">
            <a:avLst/>
          </a:prstGeom>
        </p:spPr>
        <p:txBody>
          <a:bodyPr lIns="0" tIns="0" rIns="0" bIns="0" rtlCol="0" anchor="t">
            <a:spAutoFit/>
          </a:bodyPr>
          <a:lstStyle/>
          <a:p>
            <a:pPr algn="just">
              <a:lnSpc>
                <a:spcPts val="5038"/>
              </a:lnSpc>
            </a:pPr>
            <a:r>
              <a:rPr lang="en-US" sz="2400">
                <a:solidFill>
                  <a:srgbClr val="004AAD"/>
                </a:solidFill>
                <a:latin typeface="Arial"/>
                <a:ea typeface="Arial"/>
                <a:cs typeface="Arial"/>
                <a:sym typeface="Arial"/>
              </a:rPr>
              <a:t>	Okunulabilirlik puanları, yapılan araştırmalar sonucu bir metnin farklı dillerde okunulabilirlik endeksini ve farklı yaş aralıkları için okunulabilirlik düzeylerini tespit etmek için oluşturulmuş formüllerdir.</a:t>
            </a:r>
          </a:p>
          <a:p>
            <a:pPr algn="just">
              <a:lnSpc>
                <a:spcPts val="5038"/>
              </a:lnSpc>
            </a:pPr>
            <a:r>
              <a:rPr lang="en-US" sz="2400">
                <a:solidFill>
                  <a:srgbClr val="004AAD"/>
                </a:solidFill>
                <a:latin typeface="Arial"/>
                <a:ea typeface="Arial"/>
                <a:cs typeface="Arial"/>
                <a:sym typeface="Arial"/>
              </a:rPr>
              <a:t>	Bunlardan en popüler olanları şunlardır:</a:t>
            </a:r>
          </a:p>
          <a:p>
            <a:pPr marL="289560" lvl="1" indent="-144780" algn="just">
              <a:lnSpc>
                <a:spcPts val="5038"/>
              </a:lnSpc>
              <a:buFont typeface="Arial"/>
              <a:buChar char="•"/>
            </a:pPr>
            <a:r>
              <a:rPr lang="en-US" sz="2400">
                <a:solidFill>
                  <a:srgbClr val="004AAD"/>
                </a:solidFill>
                <a:latin typeface="Arial"/>
                <a:ea typeface="Arial"/>
                <a:cs typeface="Arial"/>
                <a:sym typeface="Arial"/>
              </a:rPr>
              <a:t>COE (Çetinkaya Okunulabilirlik Endeksi):</a:t>
            </a:r>
          </a:p>
          <a:p>
            <a:pPr marL="289560" lvl="1" indent="-144780" algn="just">
              <a:lnSpc>
                <a:spcPts val="5038"/>
              </a:lnSpc>
            </a:pPr>
            <a:r>
              <a:rPr lang="en-US" sz="2400">
                <a:solidFill>
                  <a:srgbClr val="004AAD"/>
                </a:solidFill>
                <a:latin typeface="Arial"/>
                <a:ea typeface="Arial"/>
                <a:cs typeface="Arial"/>
                <a:sym typeface="Arial"/>
              </a:rPr>
              <a:t>	 118,823 -(25,987 ∗ASW )-(0,971 ∗AWS) (Çetinkaya, 2008)</a:t>
            </a:r>
          </a:p>
          <a:p>
            <a:pPr marL="289560" lvl="1" indent="-144780" algn="just">
              <a:lnSpc>
                <a:spcPts val="5038"/>
              </a:lnSpc>
              <a:buFont typeface="Arial"/>
              <a:buChar char="•"/>
            </a:pPr>
            <a:r>
              <a:rPr lang="en-US" sz="2400">
                <a:solidFill>
                  <a:srgbClr val="004AAD"/>
                </a:solidFill>
                <a:latin typeface="Arial"/>
                <a:ea typeface="Arial"/>
                <a:cs typeface="Arial"/>
                <a:sym typeface="Arial"/>
              </a:rPr>
              <a:t>Ateşman Puanı:</a:t>
            </a:r>
          </a:p>
          <a:p>
            <a:pPr marL="289560" lvl="1" indent="-144780" algn="just">
              <a:lnSpc>
                <a:spcPts val="5038"/>
              </a:lnSpc>
            </a:pPr>
            <a:r>
              <a:rPr lang="en-US" sz="2400">
                <a:solidFill>
                  <a:srgbClr val="004AAD"/>
                </a:solidFill>
                <a:latin typeface="Arial"/>
                <a:ea typeface="Arial"/>
                <a:cs typeface="Arial"/>
                <a:sym typeface="Arial"/>
              </a:rPr>
              <a:t>	 198,825 -40,175 ∗ASW -2,610 ∗AWS (Ateşman, 1997)</a:t>
            </a:r>
          </a:p>
          <a:p>
            <a:pPr marL="289560" lvl="1" indent="-144780" algn="just">
              <a:lnSpc>
                <a:spcPts val="5038"/>
              </a:lnSpc>
              <a:buFont typeface="Arial"/>
              <a:buChar char="•"/>
            </a:pPr>
            <a:r>
              <a:rPr lang="en-US" sz="2400">
                <a:solidFill>
                  <a:srgbClr val="004AAD"/>
                </a:solidFill>
                <a:latin typeface="Arial"/>
                <a:ea typeface="Arial"/>
                <a:cs typeface="Arial"/>
                <a:sym typeface="Arial"/>
              </a:rPr>
              <a:t>FRES (Flesch Okunulabilirlik Skoru):</a:t>
            </a:r>
          </a:p>
          <a:p>
            <a:pPr marL="289560" lvl="1" indent="-144780" algn="just">
              <a:lnSpc>
                <a:spcPts val="5038"/>
              </a:lnSpc>
            </a:pPr>
            <a:r>
              <a:rPr lang="en-US" sz="2400">
                <a:solidFill>
                  <a:srgbClr val="004AAD"/>
                </a:solidFill>
                <a:latin typeface="Arial"/>
                <a:ea typeface="Arial"/>
                <a:cs typeface="Arial"/>
                <a:sym typeface="Arial"/>
              </a:rPr>
              <a:t>	 206,835 -(AWS ∗1,015)+(ASW ∗8,46) (Flesch, 1948)</a:t>
            </a:r>
          </a:p>
          <a:p>
            <a:pPr marL="289560" lvl="1" indent="-144780" algn="just">
              <a:lnSpc>
                <a:spcPts val="5038"/>
              </a:lnSpc>
            </a:pPr>
            <a:r>
              <a:rPr lang="en-US" sz="2400">
                <a:solidFill>
                  <a:srgbClr val="004AAD"/>
                </a:solidFill>
                <a:latin typeface="Arial"/>
                <a:ea typeface="Arial"/>
                <a:cs typeface="Arial"/>
                <a:sym typeface="Arial"/>
              </a:rPr>
              <a:t>* AWS = Cümle başına ortalama kelime sayısı</a:t>
            </a:r>
          </a:p>
          <a:p>
            <a:pPr marL="289560" lvl="1" indent="-144780" algn="just">
              <a:lnSpc>
                <a:spcPts val="5038"/>
              </a:lnSpc>
            </a:pPr>
            <a:r>
              <a:rPr lang="en-US" sz="2400">
                <a:solidFill>
                  <a:srgbClr val="004AAD"/>
                </a:solidFill>
                <a:latin typeface="Arial"/>
                <a:ea typeface="Arial"/>
                <a:cs typeface="Arial"/>
                <a:sym typeface="Arial"/>
              </a:rPr>
              <a:t>* ASW = Kelime başına ortalama hece sayısı</a:t>
            </a:r>
          </a:p>
        </p:txBody>
      </p:sp>
      <p:sp>
        <p:nvSpPr>
          <p:cNvPr id="5" name="Freeform 5"/>
          <p:cNvSpPr/>
          <p:nvPr/>
        </p:nvSpPr>
        <p:spPr>
          <a:xfrm>
            <a:off x="11125200" y="3695700"/>
            <a:ext cx="6343034" cy="4612556"/>
          </a:xfrm>
          <a:custGeom>
            <a:avLst/>
            <a:gdLst/>
            <a:ahLst/>
            <a:cxnLst/>
            <a:rect l="l" t="t" r="r" b="b"/>
            <a:pathLst>
              <a:path w="6343034" h="4612556">
                <a:moveTo>
                  <a:pt x="0" y="0"/>
                </a:moveTo>
                <a:lnTo>
                  <a:pt x="6343034" y="0"/>
                </a:lnTo>
                <a:lnTo>
                  <a:pt x="6343034" y="4612556"/>
                </a:lnTo>
                <a:lnTo>
                  <a:pt x="0" y="4612556"/>
                </a:lnTo>
                <a:lnTo>
                  <a:pt x="0" y="0"/>
                </a:lnTo>
                <a:close/>
              </a:path>
            </a:pathLst>
          </a:custGeom>
          <a:blipFill>
            <a:blip r:embed="rId3"/>
            <a:stretch>
              <a:fillRect/>
            </a:stretch>
          </a:blipFill>
        </p:spPr>
      </p:sp>
      <p:sp>
        <p:nvSpPr>
          <p:cNvPr id="6" name="TextBox 6"/>
          <p:cNvSpPr txBox="1"/>
          <p:nvPr/>
        </p:nvSpPr>
        <p:spPr>
          <a:xfrm>
            <a:off x="3797107" y="733425"/>
            <a:ext cx="10693785" cy="750221"/>
          </a:xfrm>
          <a:prstGeom prst="rect">
            <a:avLst/>
          </a:prstGeom>
        </p:spPr>
        <p:txBody>
          <a:bodyPr lIns="0" tIns="0" rIns="0" bIns="0" rtlCol="0" anchor="t">
            <a:spAutoFit/>
          </a:bodyPr>
          <a:lstStyle/>
          <a:p>
            <a:pPr algn="ctr">
              <a:lnSpc>
                <a:spcPts val="5038"/>
              </a:lnSpc>
            </a:pPr>
            <a:r>
              <a:rPr lang="en-US" sz="3598">
                <a:solidFill>
                  <a:srgbClr val="004AAD"/>
                </a:solidFill>
                <a:latin typeface="Arial Bold"/>
                <a:ea typeface="Arial Bold"/>
                <a:cs typeface="Arial Bold"/>
                <a:sym typeface="Arial Bold"/>
              </a:rPr>
              <a:t>&lt;OKUNULABİLİRLİK PUANLARI&gt;</a:t>
            </a: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270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2"/>
              <a:stretch>
                <a:fillRect/>
              </a:stretch>
            </a:blipFill>
          </p:spPr>
        </p:sp>
      </p:grpSp>
      <p:sp>
        <p:nvSpPr>
          <p:cNvPr id="4" name="TextBox 4"/>
          <p:cNvSpPr txBox="1"/>
          <p:nvPr/>
        </p:nvSpPr>
        <p:spPr>
          <a:xfrm>
            <a:off x="3797107" y="733425"/>
            <a:ext cx="10693785" cy="784076"/>
          </a:xfrm>
          <a:prstGeom prst="rect">
            <a:avLst/>
          </a:prstGeom>
        </p:spPr>
        <p:txBody>
          <a:bodyPr lIns="0" tIns="0" rIns="0" bIns="0" rtlCol="0" anchor="t">
            <a:spAutoFit/>
          </a:bodyPr>
          <a:lstStyle/>
          <a:p>
            <a:pPr algn="ctr">
              <a:lnSpc>
                <a:spcPts val="5038"/>
              </a:lnSpc>
            </a:pPr>
            <a:r>
              <a:rPr lang="en-US" sz="3598">
                <a:solidFill>
                  <a:srgbClr val="004AAD"/>
                </a:solidFill>
                <a:latin typeface="Arial Bold"/>
                <a:ea typeface="Arial Bold"/>
                <a:cs typeface="Arial Bold"/>
                <a:sym typeface="Arial Bold"/>
              </a:rPr>
              <a:t>&lt;YAŞ ARALIĞI MODELİ&gt;</a:t>
            </a:r>
          </a:p>
        </p:txBody>
      </p:sp>
      <p:sp>
        <p:nvSpPr>
          <p:cNvPr id="5" name="TextBox 5"/>
          <p:cNvSpPr txBox="1"/>
          <p:nvPr/>
        </p:nvSpPr>
        <p:spPr>
          <a:xfrm>
            <a:off x="887120" y="1693019"/>
            <a:ext cx="7113880" cy="7951589"/>
          </a:xfrm>
          <a:prstGeom prst="rect">
            <a:avLst/>
          </a:prstGeom>
        </p:spPr>
        <p:txBody>
          <a:bodyPr lIns="0" tIns="0" rIns="0" bIns="0" rtlCol="0" anchor="t">
            <a:spAutoFit/>
          </a:bodyPr>
          <a:lstStyle/>
          <a:p>
            <a:pPr algn="just">
              <a:lnSpc>
                <a:spcPts val="5038"/>
              </a:lnSpc>
            </a:pPr>
            <a:r>
              <a:rPr lang="en-US" sz="2400">
                <a:solidFill>
                  <a:srgbClr val="004AAD"/>
                </a:solidFill>
                <a:latin typeface="Arial"/>
                <a:ea typeface="Arial"/>
                <a:cs typeface="Arial"/>
                <a:sym typeface="Arial"/>
              </a:rPr>
              <a:t>	Yaş aralığı modeli için oluşturulmuş olan veri seti kullanılmıştır. Modeli oluşturmak için çeşitli makine öğrenmesi ve sinir ağı algoritmaları denenmiştir ve aralarında %95,65 ile en yüksek doğruluğa sahip olan Optuna ile optimize edilmiş CatBoost algoritması seçilmiştir. CatBoost, özellikle kategorik verileri otomatik olarak işleyebilmesi sayesinde veri ön işleme sürecini büyük ölçüde kolaylaştıran bir makine öğrenmesi algoritmasıdır. Optuna ise modellerin performansını artırmak için gereken hiperparametrelerin en iyi şekilde ayarlanmasını sağlar.</a:t>
            </a:r>
          </a:p>
        </p:txBody>
      </p:sp>
      <p:sp>
        <p:nvSpPr>
          <p:cNvPr id="6" name="TextBox 6"/>
          <p:cNvSpPr txBox="1"/>
          <p:nvPr/>
        </p:nvSpPr>
        <p:spPr>
          <a:xfrm>
            <a:off x="4527164" y="4739452"/>
            <a:ext cx="16310744" cy="808095"/>
          </a:xfrm>
          <a:prstGeom prst="rect">
            <a:avLst/>
          </a:prstGeom>
        </p:spPr>
        <p:txBody>
          <a:bodyPr lIns="0" tIns="0" rIns="0" bIns="0" rtlCol="0" anchor="t">
            <a:spAutoFit/>
          </a:bodyPr>
          <a:lstStyle/>
          <a:p>
            <a:pPr algn="ctr">
              <a:lnSpc>
                <a:spcPts val="5038"/>
              </a:lnSpc>
            </a:pPr>
            <a:r>
              <a:rPr lang="en-US" sz="2400" dirty="0" err="1">
                <a:solidFill>
                  <a:srgbClr val="004AAD"/>
                </a:solidFill>
                <a:latin typeface="Arial"/>
                <a:ea typeface="Arial"/>
                <a:cs typeface="Arial"/>
                <a:sym typeface="Arial"/>
              </a:rPr>
              <a:t>Modelin</a:t>
            </a:r>
            <a:r>
              <a:rPr lang="en-US" sz="2400" dirty="0">
                <a:solidFill>
                  <a:srgbClr val="004AAD"/>
                </a:solidFill>
                <a:latin typeface="Arial"/>
                <a:ea typeface="Arial"/>
                <a:cs typeface="Arial"/>
                <a:sym typeface="Arial"/>
              </a:rPr>
              <a:t> </a:t>
            </a:r>
            <a:r>
              <a:rPr lang="en-US" sz="2400" dirty="0" err="1">
                <a:solidFill>
                  <a:srgbClr val="004AAD"/>
                </a:solidFill>
                <a:latin typeface="Arial"/>
                <a:ea typeface="Arial"/>
                <a:cs typeface="Arial"/>
                <a:sym typeface="Arial"/>
              </a:rPr>
              <a:t>Hiperparametreleri</a:t>
            </a:r>
            <a:endParaRPr lang="en-US" sz="2400" dirty="0">
              <a:solidFill>
                <a:srgbClr val="004AAD"/>
              </a:solidFill>
              <a:latin typeface="Arial"/>
              <a:ea typeface="Arial"/>
              <a:cs typeface="Arial"/>
              <a:sym typeface="Arial"/>
            </a:endParaRPr>
          </a:p>
        </p:txBody>
      </p:sp>
      <p:sp>
        <p:nvSpPr>
          <p:cNvPr id="7" name="TextBox 7"/>
          <p:cNvSpPr txBox="1"/>
          <p:nvPr/>
        </p:nvSpPr>
        <p:spPr>
          <a:xfrm>
            <a:off x="4648200" y="8586093"/>
            <a:ext cx="16310744" cy="808095"/>
          </a:xfrm>
          <a:prstGeom prst="rect">
            <a:avLst/>
          </a:prstGeom>
        </p:spPr>
        <p:txBody>
          <a:bodyPr lIns="0" tIns="0" rIns="0" bIns="0" rtlCol="0" anchor="t">
            <a:spAutoFit/>
          </a:bodyPr>
          <a:lstStyle/>
          <a:p>
            <a:pPr algn="ctr">
              <a:lnSpc>
                <a:spcPts val="5038"/>
              </a:lnSpc>
            </a:pPr>
            <a:r>
              <a:rPr lang="en-US" sz="2400" dirty="0" err="1">
                <a:solidFill>
                  <a:srgbClr val="004AAD"/>
                </a:solidFill>
                <a:latin typeface="Arial"/>
                <a:ea typeface="Arial"/>
                <a:cs typeface="Arial"/>
                <a:sym typeface="Arial"/>
              </a:rPr>
              <a:t>Modelin</a:t>
            </a:r>
            <a:r>
              <a:rPr lang="en-US" sz="2400" dirty="0">
                <a:solidFill>
                  <a:srgbClr val="004AAD"/>
                </a:solidFill>
                <a:latin typeface="Arial"/>
                <a:ea typeface="Arial"/>
                <a:cs typeface="Arial"/>
                <a:sym typeface="Arial"/>
              </a:rPr>
              <a:t> </a:t>
            </a:r>
            <a:r>
              <a:rPr lang="en-US" sz="2400" dirty="0" err="1">
                <a:solidFill>
                  <a:srgbClr val="004AAD"/>
                </a:solidFill>
                <a:latin typeface="Arial"/>
                <a:ea typeface="Arial"/>
                <a:cs typeface="Arial"/>
                <a:sym typeface="Arial"/>
              </a:rPr>
              <a:t>Değerlendirmesi</a:t>
            </a:r>
            <a:endParaRPr lang="en-US" sz="2400" dirty="0">
              <a:solidFill>
                <a:srgbClr val="004AAD"/>
              </a:solidFill>
              <a:latin typeface="Arial"/>
              <a:ea typeface="Arial"/>
              <a:cs typeface="Arial"/>
              <a:sym typeface="Arial"/>
            </a:endParaRPr>
          </a:p>
        </p:txBody>
      </p:sp>
      <p:sp>
        <p:nvSpPr>
          <p:cNvPr id="8" name="Freeform 8"/>
          <p:cNvSpPr/>
          <p:nvPr/>
        </p:nvSpPr>
        <p:spPr>
          <a:xfrm>
            <a:off x="9477374" y="5592369"/>
            <a:ext cx="6410325" cy="3076575"/>
          </a:xfrm>
          <a:custGeom>
            <a:avLst/>
            <a:gdLst/>
            <a:ahLst/>
            <a:cxnLst/>
            <a:rect l="l" t="t" r="r" b="b"/>
            <a:pathLst>
              <a:path w="6410325" h="3076575">
                <a:moveTo>
                  <a:pt x="0" y="0"/>
                </a:moveTo>
                <a:lnTo>
                  <a:pt x="6410325" y="0"/>
                </a:lnTo>
                <a:lnTo>
                  <a:pt x="6410325" y="3076575"/>
                </a:lnTo>
                <a:lnTo>
                  <a:pt x="0" y="3076575"/>
                </a:lnTo>
                <a:lnTo>
                  <a:pt x="0" y="0"/>
                </a:lnTo>
                <a:close/>
              </a:path>
            </a:pathLst>
          </a:custGeom>
          <a:blipFill>
            <a:blip r:embed="rId3"/>
            <a:stretch>
              <a:fillRect/>
            </a:stretch>
          </a:blipFill>
        </p:spPr>
      </p:sp>
      <p:sp>
        <p:nvSpPr>
          <p:cNvPr id="9" name="Freeform 9"/>
          <p:cNvSpPr/>
          <p:nvPr/>
        </p:nvSpPr>
        <p:spPr>
          <a:xfrm>
            <a:off x="9543100" y="1969556"/>
            <a:ext cx="6278872" cy="2926681"/>
          </a:xfrm>
          <a:custGeom>
            <a:avLst/>
            <a:gdLst/>
            <a:ahLst/>
            <a:cxnLst/>
            <a:rect l="l" t="t" r="r" b="b"/>
            <a:pathLst>
              <a:path w="6278872" h="2926681">
                <a:moveTo>
                  <a:pt x="0" y="0"/>
                </a:moveTo>
                <a:lnTo>
                  <a:pt x="6278872" y="0"/>
                </a:lnTo>
                <a:lnTo>
                  <a:pt x="6278872" y="2926681"/>
                </a:lnTo>
                <a:lnTo>
                  <a:pt x="0" y="2926681"/>
                </a:lnTo>
                <a:lnTo>
                  <a:pt x="0" y="0"/>
                </a:lnTo>
                <a:close/>
              </a:path>
            </a:pathLst>
          </a:custGeom>
          <a:blipFill>
            <a:blip r:embed="rId4"/>
            <a:stretch>
              <a:fillRect/>
            </a:stretch>
          </a:blipFill>
        </p:spPr>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2"/>
              <a:stretch>
                <a:fillRect/>
              </a:stretch>
            </a:blipFill>
          </p:spPr>
        </p:sp>
      </p:grpSp>
      <p:sp>
        <p:nvSpPr>
          <p:cNvPr id="4" name="TextBox 4"/>
          <p:cNvSpPr txBox="1"/>
          <p:nvPr/>
        </p:nvSpPr>
        <p:spPr>
          <a:xfrm>
            <a:off x="7581900" y="742950"/>
            <a:ext cx="3124200" cy="832485"/>
          </a:xfrm>
          <a:prstGeom prst="rect">
            <a:avLst/>
          </a:prstGeom>
        </p:spPr>
        <p:txBody>
          <a:bodyPr lIns="0" tIns="0" rIns="0" bIns="0" rtlCol="0" anchor="t">
            <a:spAutoFit/>
          </a:bodyPr>
          <a:lstStyle/>
          <a:p>
            <a:pPr algn="ctr">
              <a:lnSpc>
                <a:spcPts val="5038"/>
              </a:lnSpc>
            </a:pPr>
            <a:r>
              <a:rPr lang="en-US" sz="3598">
                <a:solidFill>
                  <a:srgbClr val="004AAD"/>
                </a:solidFill>
                <a:latin typeface="Arial Bold"/>
                <a:ea typeface="Arial Bold"/>
                <a:cs typeface="Arial Bold"/>
                <a:sym typeface="Arial Bold"/>
              </a:rPr>
              <a:t>&lt;SONUÇLAR&gt;</a:t>
            </a:r>
          </a:p>
        </p:txBody>
      </p:sp>
      <p:sp>
        <p:nvSpPr>
          <p:cNvPr id="5" name="Freeform 5"/>
          <p:cNvSpPr/>
          <p:nvPr/>
        </p:nvSpPr>
        <p:spPr>
          <a:xfrm>
            <a:off x="1219200" y="4532879"/>
            <a:ext cx="4113100" cy="3249063"/>
          </a:xfrm>
          <a:custGeom>
            <a:avLst/>
            <a:gdLst/>
            <a:ahLst/>
            <a:cxnLst/>
            <a:rect l="l" t="t" r="r" b="b"/>
            <a:pathLst>
              <a:path w="4113100" h="3249063">
                <a:moveTo>
                  <a:pt x="0" y="0"/>
                </a:moveTo>
                <a:lnTo>
                  <a:pt x="4113100" y="0"/>
                </a:lnTo>
                <a:lnTo>
                  <a:pt x="4113100" y="3249063"/>
                </a:lnTo>
                <a:lnTo>
                  <a:pt x="0" y="3249063"/>
                </a:lnTo>
                <a:lnTo>
                  <a:pt x="0" y="0"/>
                </a:lnTo>
                <a:close/>
              </a:path>
            </a:pathLst>
          </a:custGeom>
          <a:blipFill>
            <a:blip r:embed="rId3"/>
            <a:stretch>
              <a:fillRect/>
            </a:stretch>
          </a:blipFill>
        </p:spPr>
      </p:sp>
      <p:sp>
        <p:nvSpPr>
          <p:cNvPr id="6" name="Freeform 6"/>
          <p:cNvSpPr/>
          <p:nvPr/>
        </p:nvSpPr>
        <p:spPr>
          <a:xfrm>
            <a:off x="5715985" y="4532879"/>
            <a:ext cx="4114800" cy="3302000"/>
          </a:xfrm>
          <a:custGeom>
            <a:avLst/>
            <a:gdLst/>
            <a:ahLst/>
            <a:cxnLst/>
            <a:rect l="l" t="t" r="r" b="b"/>
            <a:pathLst>
              <a:path w="4114800" h="3302000">
                <a:moveTo>
                  <a:pt x="0" y="0"/>
                </a:moveTo>
                <a:lnTo>
                  <a:pt x="4114800" y="0"/>
                </a:lnTo>
                <a:lnTo>
                  <a:pt x="4114800" y="3302000"/>
                </a:lnTo>
                <a:lnTo>
                  <a:pt x="0" y="3302000"/>
                </a:lnTo>
                <a:lnTo>
                  <a:pt x="0" y="0"/>
                </a:lnTo>
                <a:close/>
              </a:path>
            </a:pathLst>
          </a:custGeom>
          <a:blipFill>
            <a:blip r:embed="rId4"/>
            <a:stretch>
              <a:fillRect/>
            </a:stretch>
          </a:blipFill>
        </p:spPr>
      </p:sp>
      <p:sp>
        <p:nvSpPr>
          <p:cNvPr id="7" name="TextBox 7"/>
          <p:cNvSpPr txBox="1"/>
          <p:nvPr/>
        </p:nvSpPr>
        <p:spPr>
          <a:xfrm>
            <a:off x="-2439387" y="7596754"/>
            <a:ext cx="16310744" cy="834590"/>
          </a:xfrm>
          <a:prstGeom prst="rect">
            <a:avLst/>
          </a:prstGeom>
        </p:spPr>
        <p:txBody>
          <a:bodyPr lIns="0" tIns="0" rIns="0" bIns="0" rtlCol="0" anchor="t">
            <a:spAutoFit/>
          </a:bodyPr>
          <a:lstStyle/>
          <a:p>
            <a:pPr algn="ctr">
              <a:lnSpc>
                <a:spcPts val="5000"/>
              </a:lnSpc>
            </a:pPr>
            <a:r>
              <a:rPr lang="en-US" sz="2000">
                <a:solidFill>
                  <a:srgbClr val="004AAD"/>
                </a:solidFill>
                <a:latin typeface="Arial"/>
                <a:ea typeface="Arial"/>
                <a:cs typeface="Arial"/>
                <a:sym typeface="Arial"/>
              </a:rPr>
              <a:t>Çeşitli Epoch Değerlerinde RNN Modelininin Doğruluk ve Kayıp Değerleri</a:t>
            </a:r>
          </a:p>
        </p:txBody>
      </p:sp>
      <p:sp>
        <p:nvSpPr>
          <p:cNvPr id="8" name="TextBox 8"/>
          <p:cNvSpPr txBox="1"/>
          <p:nvPr/>
        </p:nvSpPr>
        <p:spPr>
          <a:xfrm>
            <a:off x="988628" y="3174900"/>
            <a:ext cx="16310744" cy="834590"/>
          </a:xfrm>
          <a:prstGeom prst="rect">
            <a:avLst/>
          </a:prstGeom>
        </p:spPr>
        <p:txBody>
          <a:bodyPr lIns="0" tIns="0" rIns="0" bIns="0" rtlCol="0" anchor="t">
            <a:spAutoFit/>
          </a:bodyPr>
          <a:lstStyle/>
          <a:p>
            <a:pPr algn="ctr">
              <a:lnSpc>
                <a:spcPts val="5000"/>
              </a:lnSpc>
            </a:pPr>
            <a:r>
              <a:rPr lang="en-US" sz="2000" dirty="0" err="1">
                <a:solidFill>
                  <a:srgbClr val="004AAD"/>
                </a:solidFill>
                <a:latin typeface="Arial"/>
                <a:ea typeface="Arial"/>
                <a:cs typeface="Arial"/>
                <a:sym typeface="Arial"/>
              </a:rPr>
              <a:t>Farklı</a:t>
            </a:r>
            <a:r>
              <a:rPr lang="en-US" sz="2000" dirty="0">
                <a:solidFill>
                  <a:srgbClr val="004AAD"/>
                </a:solidFill>
                <a:latin typeface="Arial"/>
                <a:ea typeface="Arial"/>
                <a:cs typeface="Arial"/>
                <a:sym typeface="Arial"/>
              </a:rPr>
              <a:t> Model </a:t>
            </a:r>
            <a:r>
              <a:rPr lang="en-US" sz="2000" dirty="0" err="1">
                <a:solidFill>
                  <a:srgbClr val="004AAD"/>
                </a:solidFill>
                <a:latin typeface="Arial"/>
                <a:ea typeface="Arial"/>
                <a:cs typeface="Arial"/>
                <a:sym typeface="Arial"/>
              </a:rPr>
              <a:t>Mimarilerinde</a:t>
            </a:r>
            <a:r>
              <a:rPr lang="en-US" sz="2000" dirty="0">
                <a:solidFill>
                  <a:srgbClr val="004AAD"/>
                </a:solidFill>
                <a:latin typeface="Arial"/>
                <a:ea typeface="Arial"/>
                <a:cs typeface="Arial"/>
                <a:sym typeface="Arial"/>
              </a:rPr>
              <a:t> </a:t>
            </a:r>
            <a:r>
              <a:rPr lang="en-US" sz="2000" dirty="0" err="1">
                <a:solidFill>
                  <a:srgbClr val="004AAD"/>
                </a:solidFill>
                <a:latin typeface="Arial"/>
                <a:ea typeface="Arial"/>
                <a:cs typeface="Arial"/>
                <a:sym typeface="Arial"/>
              </a:rPr>
              <a:t>Yaş</a:t>
            </a:r>
            <a:r>
              <a:rPr lang="en-US" sz="2000" dirty="0">
                <a:solidFill>
                  <a:srgbClr val="004AAD"/>
                </a:solidFill>
                <a:latin typeface="Arial"/>
                <a:ea typeface="Arial"/>
                <a:cs typeface="Arial"/>
                <a:sym typeface="Arial"/>
              </a:rPr>
              <a:t> </a:t>
            </a:r>
            <a:r>
              <a:rPr lang="en-US" sz="2000" dirty="0" err="1">
                <a:solidFill>
                  <a:srgbClr val="004AAD"/>
                </a:solidFill>
                <a:latin typeface="Arial"/>
                <a:ea typeface="Arial"/>
                <a:cs typeface="Arial"/>
                <a:sym typeface="Arial"/>
              </a:rPr>
              <a:t>Aralığı</a:t>
            </a:r>
            <a:r>
              <a:rPr lang="en-US" sz="2000" dirty="0">
                <a:solidFill>
                  <a:srgbClr val="004AAD"/>
                </a:solidFill>
                <a:latin typeface="Arial"/>
                <a:ea typeface="Arial"/>
                <a:cs typeface="Arial"/>
                <a:sym typeface="Arial"/>
              </a:rPr>
              <a:t> </a:t>
            </a:r>
            <a:r>
              <a:rPr lang="en-US" sz="2000" dirty="0" err="1">
                <a:solidFill>
                  <a:srgbClr val="004AAD"/>
                </a:solidFill>
                <a:latin typeface="Arial"/>
                <a:ea typeface="Arial"/>
                <a:cs typeface="Arial"/>
                <a:sym typeface="Arial"/>
              </a:rPr>
              <a:t>Modelinin</a:t>
            </a:r>
            <a:r>
              <a:rPr lang="en-US" sz="2000" dirty="0">
                <a:solidFill>
                  <a:srgbClr val="004AAD"/>
                </a:solidFill>
                <a:latin typeface="Arial"/>
                <a:ea typeface="Arial"/>
                <a:cs typeface="Arial"/>
                <a:sym typeface="Arial"/>
              </a:rPr>
              <a:t> </a:t>
            </a:r>
            <a:r>
              <a:rPr lang="en-US" sz="2000" dirty="0" err="1">
                <a:solidFill>
                  <a:srgbClr val="004AAD"/>
                </a:solidFill>
                <a:latin typeface="Arial"/>
                <a:ea typeface="Arial"/>
                <a:cs typeface="Arial"/>
                <a:sym typeface="Arial"/>
              </a:rPr>
              <a:t>Doğruluk</a:t>
            </a:r>
            <a:r>
              <a:rPr lang="en-US" sz="2000" dirty="0">
                <a:solidFill>
                  <a:srgbClr val="004AAD"/>
                </a:solidFill>
                <a:latin typeface="Arial"/>
                <a:ea typeface="Arial"/>
                <a:cs typeface="Arial"/>
                <a:sym typeface="Arial"/>
              </a:rPr>
              <a:t> </a:t>
            </a:r>
            <a:r>
              <a:rPr lang="en-US" sz="2000" dirty="0" err="1">
                <a:solidFill>
                  <a:srgbClr val="004AAD"/>
                </a:solidFill>
                <a:latin typeface="Arial"/>
                <a:ea typeface="Arial"/>
                <a:cs typeface="Arial"/>
                <a:sym typeface="Arial"/>
              </a:rPr>
              <a:t>Değerleri</a:t>
            </a:r>
            <a:endParaRPr lang="en-US" sz="2000" dirty="0">
              <a:solidFill>
                <a:srgbClr val="004AAD"/>
              </a:solidFill>
              <a:latin typeface="Arial"/>
              <a:ea typeface="Arial"/>
              <a:cs typeface="Arial"/>
              <a:sym typeface="Arial"/>
            </a:endParaRPr>
          </a:p>
        </p:txBody>
      </p:sp>
      <p:sp>
        <p:nvSpPr>
          <p:cNvPr id="9" name="Freeform 9"/>
          <p:cNvSpPr/>
          <p:nvPr/>
        </p:nvSpPr>
        <p:spPr>
          <a:xfrm>
            <a:off x="10886788" y="5156616"/>
            <a:ext cx="6345209" cy="1437772"/>
          </a:xfrm>
          <a:custGeom>
            <a:avLst/>
            <a:gdLst/>
            <a:ahLst/>
            <a:cxnLst/>
            <a:rect l="l" t="t" r="r" b="b"/>
            <a:pathLst>
              <a:path w="6345209" h="1437772">
                <a:moveTo>
                  <a:pt x="0" y="0"/>
                </a:moveTo>
                <a:lnTo>
                  <a:pt x="6345209" y="0"/>
                </a:lnTo>
                <a:lnTo>
                  <a:pt x="6345209" y="1437772"/>
                </a:lnTo>
                <a:lnTo>
                  <a:pt x="0" y="1437772"/>
                </a:lnTo>
                <a:lnTo>
                  <a:pt x="0" y="0"/>
                </a:lnTo>
                <a:close/>
              </a:path>
            </a:pathLst>
          </a:custGeom>
          <a:blipFill>
            <a:blip r:embed="rId5"/>
            <a:stretch>
              <a:fillRect/>
            </a:stretch>
          </a:blipFill>
        </p:spPr>
      </p:sp>
      <p:sp>
        <p:nvSpPr>
          <p:cNvPr id="10" name="TextBox 10"/>
          <p:cNvSpPr txBox="1"/>
          <p:nvPr/>
        </p:nvSpPr>
        <p:spPr>
          <a:xfrm>
            <a:off x="5904020" y="6416238"/>
            <a:ext cx="16310744" cy="1475791"/>
          </a:xfrm>
          <a:prstGeom prst="rect">
            <a:avLst/>
          </a:prstGeom>
        </p:spPr>
        <p:txBody>
          <a:bodyPr lIns="0" tIns="0" rIns="0" bIns="0" rtlCol="0" anchor="t">
            <a:spAutoFit/>
          </a:bodyPr>
          <a:lstStyle/>
          <a:p>
            <a:pPr algn="ctr">
              <a:lnSpc>
                <a:spcPts val="5000"/>
              </a:lnSpc>
            </a:pPr>
            <a:r>
              <a:rPr lang="en-US" sz="2000">
                <a:solidFill>
                  <a:srgbClr val="004AAD"/>
                </a:solidFill>
                <a:latin typeface="Arial"/>
                <a:ea typeface="Arial"/>
                <a:cs typeface="Arial"/>
                <a:sym typeface="Arial"/>
              </a:rPr>
              <a:t>Farklı Model Mimarilerinde Uygunsuzluk Modelinin </a:t>
            </a:r>
          </a:p>
          <a:p>
            <a:pPr algn="ctr">
              <a:lnSpc>
                <a:spcPts val="5000"/>
              </a:lnSpc>
            </a:pPr>
            <a:r>
              <a:rPr lang="en-US" sz="2000">
                <a:solidFill>
                  <a:srgbClr val="004AAD"/>
                </a:solidFill>
                <a:latin typeface="Arial"/>
                <a:ea typeface="Arial"/>
                <a:cs typeface="Arial"/>
                <a:sym typeface="Arial"/>
              </a:rPr>
              <a:t>Doğruluk Değerleri</a:t>
            </a:r>
          </a:p>
        </p:txBody>
      </p:sp>
      <p:sp>
        <p:nvSpPr>
          <p:cNvPr id="11" name="Freeform 11"/>
          <p:cNvSpPr/>
          <p:nvPr/>
        </p:nvSpPr>
        <p:spPr>
          <a:xfrm>
            <a:off x="973388" y="2063373"/>
            <a:ext cx="16341224" cy="1224023"/>
          </a:xfrm>
          <a:custGeom>
            <a:avLst/>
            <a:gdLst/>
            <a:ahLst/>
            <a:cxnLst/>
            <a:rect l="l" t="t" r="r" b="b"/>
            <a:pathLst>
              <a:path w="16341224" h="1224023">
                <a:moveTo>
                  <a:pt x="0" y="0"/>
                </a:moveTo>
                <a:lnTo>
                  <a:pt x="16341224" y="0"/>
                </a:lnTo>
                <a:lnTo>
                  <a:pt x="16341224" y="1224023"/>
                </a:lnTo>
                <a:lnTo>
                  <a:pt x="0" y="1224023"/>
                </a:lnTo>
                <a:lnTo>
                  <a:pt x="0" y="0"/>
                </a:lnTo>
                <a:close/>
              </a:path>
            </a:pathLst>
          </a:custGeom>
          <a:blipFill>
            <a:blip r:embed="rId6"/>
            <a:stretch>
              <a:fillRect/>
            </a:stretch>
          </a:blipFill>
        </p:spPr>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2"/>
              <a:stretch>
                <a:fillRect/>
              </a:stretch>
            </a:blipFill>
          </p:spPr>
        </p:sp>
      </p:grpSp>
      <p:sp>
        <p:nvSpPr>
          <p:cNvPr id="4" name="TextBox 4"/>
          <p:cNvSpPr txBox="1"/>
          <p:nvPr/>
        </p:nvSpPr>
        <p:spPr>
          <a:xfrm>
            <a:off x="6425766" y="742950"/>
            <a:ext cx="5436468" cy="832485"/>
          </a:xfrm>
          <a:prstGeom prst="rect">
            <a:avLst/>
          </a:prstGeom>
        </p:spPr>
        <p:txBody>
          <a:bodyPr lIns="0" tIns="0" rIns="0" bIns="0" rtlCol="0" anchor="t">
            <a:spAutoFit/>
          </a:bodyPr>
          <a:lstStyle/>
          <a:p>
            <a:pPr algn="ctr">
              <a:lnSpc>
                <a:spcPts val="5038"/>
              </a:lnSpc>
            </a:pPr>
            <a:r>
              <a:rPr lang="en-US" sz="3598">
                <a:solidFill>
                  <a:srgbClr val="004AAD"/>
                </a:solidFill>
                <a:latin typeface="Arial Bold"/>
                <a:ea typeface="Arial Bold"/>
                <a:cs typeface="Arial Bold"/>
                <a:sym typeface="Arial Bold"/>
              </a:rPr>
              <a:t>&lt;PROJE YOL HARİTASI&gt;</a:t>
            </a:r>
          </a:p>
        </p:txBody>
      </p:sp>
      <p:sp>
        <p:nvSpPr>
          <p:cNvPr id="5" name="TextBox 5"/>
          <p:cNvSpPr txBox="1"/>
          <p:nvPr/>
        </p:nvSpPr>
        <p:spPr>
          <a:xfrm>
            <a:off x="762000" y="1432560"/>
            <a:ext cx="16764000" cy="7196088"/>
          </a:xfrm>
          <a:prstGeom prst="rect">
            <a:avLst/>
          </a:prstGeom>
        </p:spPr>
        <p:txBody>
          <a:bodyPr lIns="0" tIns="0" rIns="0" bIns="0" rtlCol="0" anchor="t">
            <a:spAutoFit/>
          </a:bodyPr>
          <a:lstStyle/>
          <a:p>
            <a:pPr algn="just">
              <a:lnSpc>
                <a:spcPts val="5038"/>
              </a:lnSpc>
            </a:pPr>
            <a:r>
              <a:rPr lang="en-US" sz="3600">
                <a:solidFill>
                  <a:srgbClr val="004AAD"/>
                </a:solidFill>
                <a:latin typeface="Arial"/>
                <a:ea typeface="Arial"/>
                <a:cs typeface="Arial"/>
                <a:sym typeface="Arial"/>
              </a:rPr>
              <a:t>	Projede oluşturulan modeller FastAPI, Hugging Face ve Github platformlarına yüklenmiştir. İlerleyen süreçte açık kaynak kodlu olan bu platformlar üzerinden kullanıcılar tarafından geliştirilebilir. Ayrıca proje halk kütüphanelerinde kullanıma sunulabilir.</a:t>
            </a:r>
          </a:p>
          <a:p>
            <a:pPr algn="just">
              <a:lnSpc>
                <a:spcPts val="5038"/>
              </a:lnSpc>
            </a:pPr>
            <a:r>
              <a:rPr lang="en-US" sz="3600">
                <a:solidFill>
                  <a:srgbClr val="004AAD"/>
                </a:solidFill>
                <a:latin typeface="Arial"/>
                <a:ea typeface="Arial"/>
                <a:cs typeface="Arial"/>
                <a:sym typeface="Arial"/>
              </a:rPr>
              <a:t>	Projede geliştirilebilecek konular şunlardır:</a:t>
            </a:r>
          </a:p>
          <a:p>
            <a:pPr marL="434340" lvl="1" indent="-217170" algn="just">
              <a:lnSpc>
                <a:spcPts val="5038"/>
              </a:lnSpc>
              <a:buFont typeface="Arial"/>
              <a:buChar char="•"/>
            </a:pPr>
            <a:r>
              <a:rPr lang="en-US" sz="3600">
                <a:solidFill>
                  <a:srgbClr val="004AAD"/>
                </a:solidFill>
                <a:latin typeface="Arial"/>
                <a:ea typeface="Arial"/>
                <a:cs typeface="Arial"/>
                <a:sym typeface="Arial"/>
              </a:rPr>
              <a:t>Veri setinde kullanılan kitap sayısı artırılabilir ve daha yüksek doğruluk elde edilebilir.</a:t>
            </a:r>
          </a:p>
          <a:p>
            <a:pPr marL="434340" lvl="1" indent="-217170" algn="just">
              <a:lnSpc>
                <a:spcPts val="5038"/>
              </a:lnSpc>
              <a:buFont typeface="Arial"/>
              <a:buChar char="•"/>
            </a:pPr>
            <a:r>
              <a:rPr lang="en-US" sz="3600">
                <a:solidFill>
                  <a:srgbClr val="004AAD"/>
                </a:solidFill>
                <a:latin typeface="Arial"/>
                <a:ea typeface="Arial"/>
                <a:cs typeface="Arial"/>
                <a:sym typeface="Arial"/>
              </a:rPr>
              <a:t>Ofansif kelime listesindeki kelime sayısı artırılabilir ve daha yüksek doğruluk elde edilebilir.</a:t>
            </a:r>
          </a:p>
          <a:p>
            <a:pPr marL="434340" lvl="1" indent="-217170" algn="just">
              <a:lnSpc>
                <a:spcPts val="5038"/>
              </a:lnSpc>
              <a:buFont typeface="Arial"/>
              <a:buChar char="•"/>
            </a:pPr>
            <a:r>
              <a:rPr lang="en-US" sz="3600">
                <a:solidFill>
                  <a:srgbClr val="004AAD"/>
                </a:solidFill>
                <a:latin typeface="Arial"/>
                <a:ea typeface="Arial"/>
                <a:cs typeface="Arial"/>
                <a:sym typeface="Arial"/>
              </a:rPr>
              <a:t>Uygunsuzluğu ölçen model daha büyük NLP modelleri ile eğitilip daha tutarlı sonuçlar alınabilir.</a:t>
            </a: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2"/>
              <a:stretch>
                <a:fillRect/>
              </a:stretch>
            </a:blipFill>
          </p:spPr>
        </p:sp>
      </p:grpSp>
      <p:sp>
        <p:nvSpPr>
          <p:cNvPr id="4" name="TextBox 4"/>
          <p:cNvSpPr txBox="1"/>
          <p:nvPr/>
        </p:nvSpPr>
        <p:spPr>
          <a:xfrm>
            <a:off x="6425766" y="742950"/>
            <a:ext cx="5436468" cy="832485"/>
          </a:xfrm>
          <a:prstGeom prst="rect">
            <a:avLst/>
          </a:prstGeom>
        </p:spPr>
        <p:txBody>
          <a:bodyPr lIns="0" tIns="0" rIns="0" bIns="0" rtlCol="0" anchor="t">
            <a:spAutoFit/>
          </a:bodyPr>
          <a:lstStyle/>
          <a:p>
            <a:pPr algn="ctr">
              <a:lnSpc>
                <a:spcPts val="5038"/>
              </a:lnSpc>
            </a:pPr>
            <a:r>
              <a:rPr lang="en-US" sz="3598">
                <a:solidFill>
                  <a:srgbClr val="004AAD"/>
                </a:solidFill>
                <a:latin typeface="Arial Bold"/>
                <a:ea typeface="Arial Bold"/>
                <a:cs typeface="Arial Bold"/>
                <a:sym typeface="Arial Bold"/>
              </a:rPr>
              <a:t>&lt;PROJE YOL HARİTASI&gt;</a:t>
            </a:r>
          </a:p>
        </p:txBody>
      </p:sp>
      <p:sp>
        <p:nvSpPr>
          <p:cNvPr id="5" name="TextBox 5"/>
          <p:cNvSpPr txBox="1"/>
          <p:nvPr/>
        </p:nvSpPr>
        <p:spPr>
          <a:xfrm>
            <a:off x="685800" y="2943223"/>
            <a:ext cx="8686800" cy="5272484"/>
          </a:xfrm>
          <a:prstGeom prst="rect">
            <a:avLst/>
          </a:prstGeom>
        </p:spPr>
        <p:txBody>
          <a:bodyPr lIns="0" tIns="0" rIns="0" bIns="0" rtlCol="0" anchor="t">
            <a:spAutoFit/>
          </a:bodyPr>
          <a:lstStyle/>
          <a:p>
            <a:pPr algn="just">
              <a:lnSpc>
                <a:spcPts val="5038"/>
              </a:lnSpc>
            </a:pPr>
            <a:r>
              <a:rPr lang="en-US" sz="3600">
                <a:solidFill>
                  <a:srgbClr val="004AAD"/>
                </a:solidFill>
                <a:latin typeface="Arial"/>
                <a:ea typeface="Arial"/>
                <a:cs typeface="Arial"/>
                <a:sym typeface="Arial"/>
              </a:rPr>
              <a:t>	Veri setinde kullanılan kitap sayısının artırılabilmesi için kullanıcıların veri setinde kullanılabilmesi için kitap yükleyebileceği demo bir web sitesi oluşturulmuştur. Bu web sitesinden kullanıcılar farklı kitapları ve bu kitapların yaş aralıklarını yükleyerek veri setini büyütebilir ve daha yüksek doğruluk elde edilmesini sağlayabilir.</a:t>
            </a:r>
          </a:p>
        </p:txBody>
      </p:sp>
      <p:sp>
        <p:nvSpPr>
          <p:cNvPr id="6" name="Freeform 6"/>
          <p:cNvSpPr/>
          <p:nvPr/>
        </p:nvSpPr>
        <p:spPr>
          <a:xfrm>
            <a:off x="9753600" y="2422282"/>
            <a:ext cx="7924800" cy="6457243"/>
          </a:xfrm>
          <a:custGeom>
            <a:avLst/>
            <a:gdLst/>
            <a:ahLst/>
            <a:cxnLst/>
            <a:rect l="l" t="t" r="r" b="b"/>
            <a:pathLst>
              <a:path w="7924800" h="6457243">
                <a:moveTo>
                  <a:pt x="0" y="0"/>
                </a:moveTo>
                <a:lnTo>
                  <a:pt x="7924800" y="0"/>
                </a:lnTo>
                <a:lnTo>
                  <a:pt x="7924800" y="6457243"/>
                </a:lnTo>
                <a:lnTo>
                  <a:pt x="0" y="6457243"/>
                </a:lnTo>
                <a:lnTo>
                  <a:pt x="0" y="0"/>
                </a:lnTo>
                <a:close/>
              </a:path>
            </a:pathLst>
          </a:custGeom>
          <a:blipFill>
            <a:blip r:embed="rId3"/>
            <a:stretch>
              <a:fillRect l="-44466" r="-44021" b="-361"/>
            </a:stretch>
          </a:blipFill>
        </p:spPr>
      </p:sp>
      <p:sp>
        <p:nvSpPr>
          <p:cNvPr id="7" name="TextBox 7"/>
          <p:cNvSpPr txBox="1"/>
          <p:nvPr/>
        </p:nvSpPr>
        <p:spPr>
          <a:xfrm>
            <a:off x="988628" y="1196242"/>
            <a:ext cx="16310744" cy="808095"/>
          </a:xfrm>
          <a:prstGeom prst="rect">
            <a:avLst/>
          </a:prstGeom>
        </p:spPr>
        <p:txBody>
          <a:bodyPr lIns="0" tIns="0" rIns="0" bIns="0" rtlCol="0" anchor="t">
            <a:spAutoFit/>
          </a:bodyPr>
          <a:lstStyle/>
          <a:p>
            <a:pPr algn="ctr">
              <a:lnSpc>
                <a:spcPts val="5038"/>
              </a:lnSpc>
            </a:pPr>
            <a:r>
              <a:rPr lang="en-US" sz="2400">
                <a:solidFill>
                  <a:srgbClr val="000000"/>
                </a:solidFill>
                <a:latin typeface="Arial"/>
                <a:ea typeface="Arial"/>
                <a:cs typeface="Arial"/>
                <a:sym typeface="Arial"/>
              </a:rPr>
              <a:t>https://kitapmetre-veri-seti-araci.glitch.me</a:t>
            </a: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4"/>
              <a:stretch>
                <a:fillRect/>
              </a:stretch>
            </a:blipFill>
          </p:spPr>
        </p:sp>
      </p:grpSp>
      <p:sp>
        <p:nvSpPr>
          <p:cNvPr id="4" name="TextBox 4"/>
          <p:cNvSpPr txBox="1"/>
          <p:nvPr/>
        </p:nvSpPr>
        <p:spPr>
          <a:xfrm>
            <a:off x="7416403" y="742950"/>
            <a:ext cx="3455194" cy="689585"/>
          </a:xfrm>
          <a:prstGeom prst="rect">
            <a:avLst/>
          </a:prstGeom>
        </p:spPr>
        <p:txBody>
          <a:bodyPr lIns="0" tIns="0" rIns="0" bIns="0" rtlCol="0" anchor="t">
            <a:spAutoFit/>
          </a:bodyPr>
          <a:lstStyle/>
          <a:p>
            <a:pPr algn="ctr">
              <a:lnSpc>
                <a:spcPts val="5038"/>
              </a:lnSpc>
            </a:pPr>
            <a:r>
              <a:rPr lang="en-US" sz="3598">
                <a:solidFill>
                  <a:srgbClr val="004AAD"/>
                </a:solidFill>
                <a:latin typeface="Arial Bold"/>
                <a:ea typeface="Arial Bold"/>
                <a:cs typeface="Arial Bold"/>
                <a:sym typeface="Arial Bold"/>
              </a:rPr>
              <a:t>&lt;DEMO VİDEO&gt;</a:t>
            </a:r>
          </a:p>
        </p:txBody>
      </p:sp>
      <p:pic>
        <p:nvPicPr>
          <p:cNvPr id="5" name="Picture 5">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rcRect/>
          <a:stretch>
            <a:fillRect/>
          </a:stretch>
        </p:blipFill>
        <p:spPr>
          <a:xfrm>
            <a:off x="3199653" y="2019300"/>
            <a:ext cx="11888693" cy="6687390"/>
          </a:xfrm>
          <a:prstGeom prst="rect">
            <a:avLst/>
          </a:prstGeom>
        </p:spPr>
      </p:pic>
      <p:sp>
        <p:nvSpPr>
          <p:cNvPr id="6" name="TextBox 6"/>
          <p:cNvSpPr txBox="1"/>
          <p:nvPr/>
        </p:nvSpPr>
        <p:spPr>
          <a:xfrm>
            <a:off x="3314699" y="1182367"/>
            <a:ext cx="11658600" cy="793399"/>
          </a:xfrm>
          <a:prstGeom prst="rect">
            <a:avLst/>
          </a:prstGeom>
        </p:spPr>
        <p:txBody>
          <a:bodyPr lIns="0" tIns="0" rIns="0" bIns="0" rtlCol="0" anchor="t">
            <a:spAutoFit/>
          </a:bodyPr>
          <a:lstStyle/>
          <a:p>
            <a:pPr algn="ctr">
              <a:lnSpc>
                <a:spcPts val="5038"/>
              </a:lnSpc>
            </a:pPr>
            <a:r>
              <a:rPr lang="en-US" sz="2799">
                <a:solidFill>
                  <a:srgbClr val="000000"/>
                </a:solidFill>
                <a:latin typeface="Arial"/>
                <a:ea typeface="Arial"/>
                <a:cs typeface="Arial"/>
                <a:sym typeface="Arial"/>
              </a:rPr>
              <a:t>https://youtu.be/9p1tD68zZGM?si=8WPXhtJwMStNfqwl</a:t>
            </a:r>
          </a:p>
        </p:txBody>
      </p:sp>
    </p:spTree>
  </p:cSld>
  <p:clrMapOvr>
    <a:masterClrMapping/>
  </p:clrMapOvr>
  <p:timing>
    <p:tnLst>
      <p:par>
        <p:cTn id="1" dur="indefinite" restart="never" nodeType="tmRoot">
          <p:childTnLst>
            <p:video>
              <p:cMediaNode vol="80000">
                <p:cTn id="2" fill="hold" display="0">
                  <p:stCondLst>
                    <p:cond delay="indefinite"/>
                  </p:stCondLst>
                </p:cTn>
                <p:tgtEl>
                  <p:spTgt spid="5"/>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2"/>
              <a:stretch>
                <a:fillRect/>
              </a:stretch>
            </a:blipFill>
          </p:spPr>
        </p:sp>
      </p:grpSp>
      <p:sp>
        <p:nvSpPr>
          <p:cNvPr id="4" name="Freeform 4"/>
          <p:cNvSpPr/>
          <p:nvPr/>
        </p:nvSpPr>
        <p:spPr>
          <a:xfrm>
            <a:off x="2109076" y="2062319"/>
            <a:ext cx="2727267" cy="2742852"/>
          </a:xfrm>
          <a:custGeom>
            <a:avLst/>
            <a:gdLst/>
            <a:ahLst/>
            <a:cxnLst/>
            <a:rect l="l" t="t" r="r" b="b"/>
            <a:pathLst>
              <a:path w="2727267" h="2742852">
                <a:moveTo>
                  <a:pt x="0" y="0"/>
                </a:moveTo>
                <a:lnTo>
                  <a:pt x="2727267" y="0"/>
                </a:lnTo>
                <a:lnTo>
                  <a:pt x="2727267" y="2742851"/>
                </a:lnTo>
                <a:lnTo>
                  <a:pt x="0" y="2742851"/>
                </a:lnTo>
                <a:lnTo>
                  <a:pt x="0" y="0"/>
                </a:lnTo>
                <a:close/>
              </a:path>
            </a:pathLst>
          </a:custGeom>
          <a:blipFill>
            <a:blip r:embed="rId3"/>
            <a:stretch>
              <a:fillRect r="-1802" b="-1802"/>
            </a:stretch>
          </a:blipFill>
        </p:spPr>
      </p:sp>
      <p:grpSp>
        <p:nvGrpSpPr>
          <p:cNvPr id="5" name="Group 5"/>
          <p:cNvGrpSpPr/>
          <p:nvPr/>
        </p:nvGrpSpPr>
        <p:grpSpPr>
          <a:xfrm>
            <a:off x="7398044" y="2151310"/>
            <a:ext cx="3491911" cy="2688818"/>
            <a:chOff x="0" y="0"/>
            <a:chExt cx="1332516" cy="1026055"/>
          </a:xfrm>
        </p:grpSpPr>
        <p:sp>
          <p:nvSpPr>
            <p:cNvPr id="6" name="Freeform 6"/>
            <p:cNvSpPr/>
            <p:nvPr/>
          </p:nvSpPr>
          <p:spPr>
            <a:xfrm>
              <a:off x="0" y="0"/>
              <a:ext cx="1332516" cy="1026055"/>
            </a:xfrm>
            <a:custGeom>
              <a:avLst/>
              <a:gdLst/>
              <a:ahLst/>
              <a:cxnLst/>
              <a:rect l="l" t="t" r="r" b="b"/>
              <a:pathLst>
                <a:path w="1332516" h="1026055">
                  <a:moveTo>
                    <a:pt x="0" y="0"/>
                  </a:moveTo>
                  <a:lnTo>
                    <a:pt x="1332516" y="0"/>
                  </a:lnTo>
                  <a:lnTo>
                    <a:pt x="1332516" y="1026055"/>
                  </a:lnTo>
                  <a:lnTo>
                    <a:pt x="0" y="1026055"/>
                  </a:lnTo>
                  <a:close/>
                </a:path>
              </a:pathLst>
            </a:custGeom>
            <a:blipFill>
              <a:blip r:embed="rId4"/>
              <a:stretch>
                <a:fillRect t="-47461" b="-47461"/>
              </a:stretch>
            </a:blipFill>
          </p:spPr>
        </p:sp>
      </p:grpSp>
      <p:sp>
        <p:nvSpPr>
          <p:cNvPr id="7" name="Freeform 7"/>
          <p:cNvSpPr/>
          <p:nvPr/>
        </p:nvSpPr>
        <p:spPr>
          <a:xfrm>
            <a:off x="13115855" y="1895881"/>
            <a:ext cx="3149078" cy="3256348"/>
          </a:xfrm>
          <a:custGeom>
            <a:avLst/>
            <a:gdLst/>
            <a:ahLst/>
            <a:cxnLst/>
            <a:rect l="l" t="t" r="r" b="b"/>
            <a:pathLst>
              <a:path w="3149078" h="3256348">
                <a:moveTo>
                  <a:pt x="0" y="0"/>
                </a:moveTo>
                <a:lnTo>
                  <a:pt x="3149077" y="0"/>
                </a:lnTo>
                <a:lnTo>
                  <a:pt x="3149077" y="3256348"/>
                </a:lnTo>
                <a:lnTo>
                  <a:pt x="0" y="3256348"/>
                </a:lnTo>
                <a:lnTo>
                  <a:pt x="0" y="0"/>
                </a:lnTo>
                <a:close/>
              </a:path>
            </a:pathLst>
          </a:custGeom>
          <a:blipFill>
            <a:blip r:embed="rId5"/>
            <a:stretch>
              <a:fillRect t="-6803" b="-22137"/>
            </a:stretch>
          </a:blipFill>
        </p:spPr>
      </p:sp>
      <p:sp>
        <p:nvSpPr>
          <p:cNvPr id="8" name="TextBox 8"/>
          <p:cNvSpPr txBox="1"/>
          <p:nvPr/>
        </p:nvSpPr>
        <p:spPr>
          <a:xfrm>
            <a:off x="7873789" y="742950"/>
            <a:ext cx="2540422" cy="832485"/>
          </a:xfrm>
          <a:prstGeom prst="rect">
            <a:avLst/>
          </a:prstGeom>
        </p:spPr>
        <p:txBody>
          <a:bodyPr lIns="0" tIns="0" rIns="0" bIns="0" rtlCol="0" anchor="t">
            <a:spAutoFit/>
          </a:bodyPr>
          <a:lstStyle/>
          <a:p>
            <a:pPr algn="ctr">
              <a:lnSpc>
                <a:spcPts val="5038"/>
              </a:lnSpc>
            </a:pPr>
            <a:r>
              <a:rPr lang="en-US" sz="3598">
                <a:solidFill>
                  <a:srgbClr val="004AAD"/>
                </a:solidFill>
                <a:latin typeface="Arial Bold"/>
                <a:ea typeface="Arial Bold"/>
                <a:cs typeface="Arial Bold"/>
                <a:sym typeface="Arial Bold"/>
              </a:rPr>
              <a:t>&lt;EKİBİMİZ&gt;</a:t>
            </a:r>
          </a:p>
        </p:txBody>
      </p:sp>
      <p:sp>
        <p:nvSpPr>
          <p:cNvPr id="9" name="TextBox 9"/>
          <p:cNvSpPr txBox="1"/>
          <p:nvPr/>
        </p:nvSpPr>
        <p:spPr>
          <a:xfrm>
            <a:off x="778906" y="5114129"/>
            <a:ext cx="5387607" cy="2677768"/>
          </a:xfrm>
          <a:prstGeom prst="rect">
            <a:avLst/>
          </a:prstGeom>
        </p:spPr>
        <p:txBody>
          <a:bodyPr lIns="0" tIns="0" rIns="0" bIns="0" rtlCol="0" anchor="t">
            <a:spAutoFit/>
          </a:bodyPr>
          <a:lstStyle/>
          <a:p>
            <a:pPr algn="ctr">
              <a:lnSpc>
                <a:spcPts val="5179"/>
              </a:lnSpc>
            </a:pPr>
            <a:r>
              <a:rPr lang="en-US" sz="3699">
                <a:solidFill>
                  <a:srgbClr val="004AAD"/>
                </a:solidFill>
                <a:latin typeface="Arial"/>
                <a:ea typeface="Arial"/>
                <a:cs typeface="Arial"/>
                <a:sym typeface="Arial"/>
              </a:rPr>
              <a:t>Fatih Kürşat Cansu:</a:t>
            </a:r>
          </a:p>
          <a:p>
            <a:pPr algn="ctr">
              <a:lnSpc>
                <a:spcPts val="5178"/>
              </a:lnSpc>
            </a:pPr>
            <a:r>
              <a:rPr lang="en-US" sz="3699">
                <a:solidFill>
                  <a:srgbClr val="004AAD"/>
                </a:solidFill>
                <a:latin typeface="Arial"/>
                <a:ea typeface="Arial"/>
                <a:cs typeface="Arial"/>
                <a:sym typeface="Arial"/>
              </a:rPr>
              <a:t>Takım danışmanı.</a:t>
            </a:r>
          </a:p>
          <a:p>
            <a:pPr algn="ctr">
              <a:lnSpc>
                <a:spcPts val="5179"/>
              </a:lnSpc>
            </a:pPr>
            <a:r>
              <a:rPr lang="en-US" sz="3699">
                <a:solidFill>
                  <a:srgbClr val="004AAD"/>
                </a:solidFill>
                <a:latin typeface="Arial"/>
                <a:ea typeface="Arial"/>
                <a:cs typeface="Arial"/>
                <a:sym typeface="Arial"/>
              </a:rPr>
              <a:t>TÜBİTAK Fen Lisesi bilgisayar öğretmeni.</a:t>
            </a:r>
          </a:p>
        </p:txBody>
      </p:sp>
      <p:sp>
        <p:nvSpPr>
          <p:cNvPr id="10" name="TextBox 10"/>
          <p:cNvSpPr txBox="1"/>
          <p:nvPr/>
        </p:nvSpPr>
        <p:spPr>
          <a:xfrm>
            <a:off x="12121487" y="5114129"/>
            <a:ext cx="5137813" cy="3242285"/>
          </a:xfrm>
          <a:prstGeom prst="rect">
            <a:avLst/>
          </a:prstGeom>
        </p:spPr>
        <p:txBody>
          <a:bodyPr lIns="0" tIns="0" rIns="0" bIns="0" rtlCol="0" anchor="t">
            <a:spAutoFit/>
          </a:bodyPr>
          <a:lstStyle/>
          <a:p>
            <a:pPr algn="ctr">
              <a:lnSpc>
                <a:spcPts val="5038"/>
              </a:lnSpc>
            </a:pPr>
            <a:r>
              <a:rPr lang="en-US" sz="3598">
                <a:solidFill>
                  <a:srgbClr val="004AAD"/>
                </a:solidFill>
                <a:latin typeface="Arial"/>
                <a:ea typeface="Arial"/>
                <a:cs typeface="Arial"/>
                <a:sym typeface="Arial"/>
              </a:rPr>
              <a:t>Mehmet Kağan Albayrak </a:t>
            </a:r>
            <a:r>
              <a:rPr lang="en-US" sz="3598">
                <a:solidFill>
                  <a:srgbClr val="000000"/>
                </a:solidFill>
                <a:latin typeface="Arial"/>
                <a:ea typeface="Arial"/>
                <a:cs typeface="Arial"/>
                <a:sym typeface="Arial"/>
              </a:rPr>
              <a:t>@TFLkedimestan</a:t>
            </a:r>
            <a:r>
              <a:rPr lang="en-US" sz="3598">
                <a:solidFill>
                  <a:srgbClr val="004AAD"/>
                </a:solidFill>
                <a:latin typeface="Arial"/>
                <a:ea typeface="Arial"/>
                <a:cs typeface="Arial"/>
                <a:sym typeface="Arial"/>
              </a:rPr>
              <a:t>:</a:t>
            </a:r>
          </a:p>
          <a:p>
            <a:pPr algn="ctr">
              <a:lnSpc>
                <a:spcPts val="5038"/>
              </a:lnSpc>
            </a:pPr>
            <a:r>
              <a:rPr lang="en-US" sz="3598">
                <a:solidFill>
                  <a:srgbClr val="004AAD"/>
                </a:solidFill>
                <a:latin typeface="Arial"/>
                <a:ea typeface="Arial"/>
                <a:cs typeface="Arial"/>
                <a:sym typeface="Arial"/>
              </a:rPr>
              <a:t>Takım üyesi. TÜBİTAK Fen Lisesi 9. sınıf öğrencisi.</a:t>
            </a:r>
          </a:p>
        </p:txBody>
      </p:sp>
      <p:sp>
        <p:nvSpPr>
          <p:cNvPr id="11" name="TextBox 11"/>
          <p:cNvSpPr txBox="1"/>
          <p:nvPr/>
        </p:nvSpPr>
        <p:spPr>
          <a:xfrm>
            <a:off x="6604663" y="5114129"/>
            <a:ext cx="5078674" cy="3242310"/>
          </a:xfrm>
          <a:prstGeom prst="rect">
            <a:avLst/>
          </a:prstGeom>
        </p:spPr>
        <p:txBody>
          <a:bodyPr lIns="0" tIns="0" rIns="0" bIns="0" rtlCol="0" anchor="t">
            <a:spAutoFit/>
          </a:bodyPr>
          <a:lstStyle/>
          <a:p>
            <a:pPr algn="ctr">
              <a:lnSpc>
                <a:spcPts val="5038"/>
              </a:lnSpc>
            </a:pPr>
            <a:r>
              <a:rPr lang="en-US" sz="3599" dirty="0" err="1">
                <a:solidFill>
                  <a:srgbClr val="004AAD"/>
                </a:solidFill>
                <a:latin typeface="Arial"/>
                <a:ea typeface="Arial"/>
                <a:cs typeface="Arial"/>
                <a:sym typeface="Arial"/>
              </a:rPr>
              <a:t>Şuayp</a:t>
            </a:r>
            <a:r>
              <a:rPr lang="en-US" sz="3599" dirty="0">
                <a:solidFill>
                  <a:srgbClr val="004AAD"/>
                </a:solidFill>
                <a:latin typeface="Arial"/>
                <a:ea typeface="Arial"/>
                <a:cs typeface="Arial"/>
                <a:sym typeface="Arial"/>
              </a:rPr>
              <a:t> </a:t>
            </a:r>
            <a:r>
              <a:rPr lang="en-US" sz="3599" dirty="0" err="1">
                <a:solidFill>
                  <a:srgbClr val="004AAD"/>
                </a:solidFill>
                <a:latin typeface="Arial"/>
                <a:ea typeface="Arial"/>
                <a:cs typeface="Arial"/>
                <a:sym typeface="Arial"/>
              </a:rPr>
              <a:t>Talha</a:t>
            </a:r>
            <a:r>
              <a:rPr lang="en-US" sz="3599" dirty="0">
                <a:solidFill>
                  <a:srgbClr val="004AAD"/>
                </a:solidFill>
                <a:latin typeface="Arial"/>
                <a:ea typeface="Arial"/>
                <a:cs typeface="Arial"/>
                <a:sym typeface="Arial"/>
              </a:rPr>
              <a:t> </a:t>
            </a:r>
            <a:r>
              <a:rPr lang="en-US" sz="3599" dirty="0" err="1">
                <a:solidFill>
                  <a:srgbClr val="004AAD"/>
                </a:solidFill>
                <a:latin typeface="Arial"/>
                <a:ea typeface="Arial"/>
                <a:cs typeface="Arial"/>
                <a:sym typeface="Arial"/>
              </a:rPr>
              <a:t>Kocabay</a:t>
            </a:r>
            <a:r>
              <a:rPr lang="en-US" sz="3599" dirty="0">
                <a:solidFill>
                  <a:srgbClr val="004AAD"/>
                </a:solidFill>
                <a:latin typeface="Arial"/>
                <a:ea typeface="Arial"/>
                <a:cs typeface="Arial"/>
                <a:sym typeface="Arial"/>
              </a:rPr>
              <a:t> </a:t>
            </a:r>
            <a:r>
              <a:rPr lang="en-US" sz="3599" dirty="0">
                <a:solidFill>
                  <a:srgbClr val="303033"/>
                </a:solidFill>
                <a:latin typeface="Arial"/>
                <a:ea typeface="Arial"/>
                <a:cs typeface="Arial"/>
                <a:sym typeface="Arial"/>
              </a:rPr>
              <a:t>@</a:t>
            </a:r>
            <a:r>
              <a:rPr lang="en-US" sz="3599" dirty="0" err="1">
                <a:solidFill>
                  <a:srgbClr val="303033"/>
                </a:solidFill>
                <a:latin typeface="Arial"/>
                <a:ea typeface="Arial"/>
                <a:cs typeface="Arial"/>
                <a:sym typeface="Arial"/>
              </a:rPr>
              <a:t>suayptalha</a:t>
            </a:r>
            <a:r>
              <a:rPr lang="en-US" sz="3599" dirty="0">
                <a:solidFill>
                  <a:srgbClr val="004AAD"/>
                </a:solidFill>
                <a:latin typeface="Arial"/>
                <a:ea typeface="Arial"/>
                <a:cs typeface="Arial"/>
                <a:sym typeface="Arial"/>
              </a:rPr>
              <a:t>:</a:t>
            </a:r>
          </a:p>
          <a:p>
            <a:pPr algn="ctr">
              <a:lnSpc>
                <a:spcPts val="5039"/>
              </a:lnSpc>
            </a:pPr>
            <a:r>
              <a:rPr lang="en-US" sz="3599" dirty="0" err="1">
                <a:solidFill>
                  <a:srgbClr val="004AAD"/>
                </a:solidFill>
                <a:latin typeface="Arial"/>
                <a:ea typeface="Arial"/>
                <a:cs typeface="Arial"/>
                <a:sym typeface="Arial"/>
              </a:rPr>
              <a:t>Takım</a:t>
            </a:r>
            <a:r>
              <a:rPr lang="en-US" sz="3599" dirty="0">
                <a:solidFill>
                  <a:srgbClr val="004AAD"/>
                </a:solidFill>
                <a:latin typeface="Arial"/>
                <a:ea typeface="Arial"/>
                <a:cs typeface="Arial"/>
                <a:sym typeface="Arial"/>
              </a:rPr>
              <a:t> </a:t>
            </a:r>
            <a:r>
              <a:rPr lang="en-US" sz="3599" dirty="0" err="1">
                <a:solidFill>
                  <a:srgbClr val="004AAD"/>
                </a:solidFill>
                <a:latin typeface="Arial"/>
                <a:ea typeface="Arial"/>
                <a:cs typeface="Arial"/>
                <a:sym typeface="Arial"/>
              </a:rPr>
              <a:t>kaptanı</a:t>
            </a:r>
            <a:r>
              <a:rPr lang="en-US" sz="3599" dirty="0">
                <a:solidFill>
                  <a:srgbClr val="004AAD"/>
                </a:solidFill>
                <a:latin typeface="Arial"/>
                <a:ea typeface="Arial"/>
                <a:cs typeface="Arial"/>
                <a:sym typeface="Arial"/>
              </a:rPr>
              <a:t>. TÜBİTAK Fen </a:t>
            </a:r>
            <a:r>
              <a:rPr lang="en-US" sz="3599" dirty="0" err="1">
                <a:solidFill>
                  <a:srgbClr val="004AAD"/>
                </a:solidFill>
                <a:latin typeface="Arial"/>
                <a:ea typeface="Arial"/>
                <a:cs typeface="Arial"/>
                <a:sym typeface="Arial"/>
              </a:rPr>
              <a:t>Lisesi</a:t>
            </a:r>
            <a:r>
              <a:rPr lang="en-US" sz="3599" dirty="0">
                <a:solidFill>
                  <a:srgbClr val="004AAD"/>
                </a:solidFill>
                <a:latin typeface="Arial"/>
                <a:ea typeface="Arial"/>
                <a:cs typeface="Arial"/>
                <a:sym typeface="Arial"/>
              </a:rPr>
              <a:t> 9. </a:t>
            </a:r>
            <a:r>
              <a:rPr lang="en-US" sz="3599" dirty="0" err="1">
                <a:solidFill>
                  <a:srgbClr val="004AAD"/>
                </a:solidFill>
                <a:latin typeface="Arial"/>
                <a:ea typeface="Arial"/>
                <a:cs typeface="Arial"/>
                <a:sym typeface="Arial"/>
              </a:rPr>
              <a:t>sınıf</a:t>
            </a:r>
            <a:r>
              <a:rPr lang="en-US" sz="3599" dirty="0">
                <a:solidFill>
                  <a:srgbClr val="004AAD"/>
                </a:solidFill>
                <a:latin typeface="Arial"/>
                <a:ea typeface="Arial"/>
                <a:cs typeface="Arial"/>
                <a:sym typeface="Arial"/>
              </a:rPr>
              <a:t> </a:t>
            </a:r>
            <a:r>
              <a:rPr lang="en-US" sz="3599" dirty="0" err="1">
                <a:solidFill>
                  <a:srgbClr val="004AAD"/>
                </a:solidFill>
                <a:latin typeface="Arial"/>
                <a:ea typeface="Arial"/>
                <a:cs typeface="Arial"/>
                <a:sym typeface="Arial"/>
              </a:rPr>
              <a:t>öğrencisi</a:t>
            </a:r>
            <a:r>
              <a:rPr lang="en-US" sz="3599" dirty="0">
                <a:solidFill>
                  <a:srgbClr val="004AAD"/>
                </a:solidFill>
                <a:latin typeface="Arial"/>
                <a:ea typeface="Arial"/>
                <a:cs typeface="Arial"/>
                <a:sym typeface="Arial"/>
              </a:rPr>
              <a:t>.</a:t>
            </a: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2"/>
              <a:stretch>
                <a:fillRect/>
              </a:stretch>
            </a:blipFill>
          </p:spPr>
        </p:sp>
      </p:grpSp>
      <p:sp>
        <p:nvSpPr>
          <p:cNvPr id="4" name="TextBox 4"/>
          <p:cNvSpPr txBox="1"/>
          <p:nvPr/>
        </p:nvSpPr>
        <p:spPr>
          <a:xfrm>
            <a:off x="953464" y="1483977"/>
            <a:ext cx="16381072" cy="3205201"/>
          </a:xfrm>
          <a:prstGeom prst="rect">
            <a:avLst/>
          </a:prstGeom>
        </p:spPr>
        <p:txBody>
          <a:bodyPr lIns="0" tIns="0" rIns="0" bIns="0" rtlCol="0" anchor="t">
            <a:spAutoFit/>
          </a:bodyPr>
          <a:lstStyle/>
          <a:p>
            <a:pPr algn="ctr">
              <a:lnSpc>
                <a:spcPts val="12858"/>
              </a:lnSpc>
            </a:pPr>
            <a:r>
              <a:rPr lang="en-US" sz="9184">
                <a:solidFill>
                  <a:srgbClr val="004AAD"/>
                </a:solidFill>
                <a:latin typeface="HK Modular"/>
                <a:ea typeface="HK Modular"/>
                <a:cs typeface="HK Modular"/>
                <a:sym typeface="HK Modular"/>
              </a:rPr>
              <a:t>Dinlediğiniz için TEŞEKKÜRLER!</a:t>
            </a:r>
          </a:p>
        </p:txBody>
      </p:sp>
      <p:sp>
        <p:nvSpPr>
          <p:cNvPr id="5" name="Freeform 5"/>
          <p:cNvSpPr/>
          <p:nvPr/>
        </p:nvSpPr>
        <p:spPr>
          <a:xfrm>
            <a:off x="7450134" y="5098753"/>
            <a:ext cx="3387731" cy="3387731"/>
          </a:xfrm>
          <a:custGeom>
            <a:avLst/>
            <a:gdLst/>
            <a:ahLst/>
            <a:cxnLst/>
            <a:rect l="l" t="t" r="r" b="b"/>
            <a:pathLst>
              <a:path w="3387731" h="3387731">
                <a:moveTo>
                  <a:pt x="0" y="0"/>
                </a:moveTo>
                <a:lnTo>
                  <a:pt x="3387732" y="0"/>
                </a:lnTo>
                <a:lnTo>
                  <a:pt x="3387732" y="3387732"/>
                </a:lnTo>
                <a:lnTo>
                  <a:pt x="0" y="3387732"/>
                </a:lnTo>
                <a:lnTo>
                  <a:pt x="0" y="0"/>
                </a:lnTo>
                <a:close/>
              </a:path>
            </a:pathLst>
          </a:custGeom>
          <a:blipFill>
            <a:blip r:embed="rId3"/>
            <a:stretch>
              <a:fillRect/>
            </a:stretch>
          </a:blipFill>
        </p:spPr>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2"/>
              <a:stretch>
                <a:fillRect/>
              </a:stretch>
            </a:blipFill>
          </p:spPr>
        </p:sp>
      </p:grpSp>
      <p:sp>
        <p:nvSpPr>
          <p:cNvPr id="4" name="TextBox 4"/>
          <p:cNvSpPr txBox="1"/>
          <p:nvPr/>
        </p:nvSpPr>
        <p:spPr>
          <a:xfrm>
            <a:off x="4762388" y="657225"/>
            <a:ext cx="8763223" cy="784076"/>
          </a:xfrm>
          <a:prstGeom prst="rect">
            <a:avLst/>
          </a:prstGeom>
        </p:spPr>
        <p:txBody>
          <a:bodyPr lIns="0" tIns="0" rIns="0" bIns="0" rtlCol="0" anchor="t">
            <a:spAutoFit/>
          </a:bodyPr>
          <a:lstStyle/>
          <a:p>
            <a:pPr algn="ctr">
              <a:lnSpc>
                <a:spcPts val="5038"/>
              </a:lnSpc>
            </a:pPr>
            <a:r>
              <a:rPr lang="en-US" sz="3598">
                <a:solidFill>
                  <a:srgbClr val="004AAD"/>
                </a:solidFill>
                <a:latin typeface="Arial Bold"/>
                <a:ea typeface="Arial Bold"/>
                <a:cs typeface="Arial Bold"/>
                <a:sym typeface="Arial Bold"/>
              </a:rPr>
              <a:t>&lt;PROJENİN ELE ALDIĞI PROBLEM&gt;</a:t>
            </a:r>
          </a:p>
        </p:txBody>
      </p:sp>
      <p:sp>
        <p:nvSpPr>
          <p:cNvPr id="5" name="TextBox 5"/>
          <p:cNvSpPr txBox="1"/>
          <p:nvPr/>
        </p:nvSpPr>
        <p:spPr>
          <a:xfrm>
            <a:off x="876299" y="2219325"/>
            <a:ext cx="9486901" cy="5772277"/>
          </a:xfrm>
          <a:prstGeom prst="rect">
            <a:avLst/>
          </a:prstGeom>
        </p:spPr>
        <p:txBody>
          <a:bodyPr lIns="0" tIns="0" rIns="0" bIns="0" rtlCol="0" anchor="t">
            <a:spAutoFit/>
          </a:bodyPr>
          <a:lstStyle/>
          <a:p>
            <a:pPr algn="just">
              <a:lnSpc>
                <a:spcPts val="5038"/>
              </a:lnSpc>
            </a:pPr>
            <a:r>
              <a:rPr lang="en-US" sz="3200">
                <a:solidFill>
                  <a:srgbClr val="004AAD"/>
                </a:solidFill>
                <a:latin typeface="Arial"/>
                <a:ea typeface="Arial"/>
                <a:cs typeface="Arial"/>
                <a:sym typeface="Arial"/>
              </a:rPr>
              <a:t>	Ele alınan problem, özellikle çocuk ve genç okurlar için uygun kitapların seçilmesi sürecindeki eğitimcilerin ve yetişkinlerin yaşadıkları belirsizliktir.</a:t>
            </a:r>
          </a:p>
          <a:p>
            <a:pPr algn="just">
              <a:lnSpc>
                <a:spcPts val="5038"/>
              </a:lnSpc>
            </a:pPr>
            <a:r>
              <a:rPr lang="en-US" sz="3200">
                <a:solidFill>
                  <a:srgbClr val="004AAD"/>
                </a:solidFill>
                <a:latin typeface="Arial"/>
                <a:ea typeface="Arial"/>
                <a:cs typeface="Arial"/>
                <a:sym typeface="Arial"/>
              </a:rPr>
              <a:t>	Kitapların içerdiği dil, temalar ve uygunsuz öğeler, yaş gruplarına göre farklı etkiler yaratmaktadır.</a:t>
            </a:r>
          </a:p>
          <a:p>
            <a:pPr algn="just">
              <a:lnSpc>
                <a:spcPts val="5038"/>
              </a:lnSpc>
            </a:pPr>
            <a:r>
              <a:rPr lang="en-US" sz="3200">
                <a:solidFill>
                  <a:srgbClr val="004AAD"/>
                </a:solidFill>
                <a:latin typeface="Arial"/>
                <a:ea typeface="Arial"/>
                <a:cs typeface="Arial"/>
                <a:sym typeface="Arial"/>
              </a:rPr>
              <a:t>	Bu bağlamda, öğretmenler, kütüphaneciler, ebeveynler ve okurlar için kitapların içeriklerinin değerlendirilmesi ve uygunluk derecelerinin belirlenmesi oldukça önem arz etmektedir.</a:t>
            </a:r>
          </a:p>
        </p:txBody>
      </p:sp>
      <p:sp>
        <p:nvSpPr>
          <p:cNvPr id="6" name="Freeform 6"/>
          <p:cNvSpPr/>
          <p:nvPr/>
        </p:nvSpPr>
        <p:spPr>
          <a:xfrm>
            <a:off x="11582897" y="2777381"/>
            <a:ext cx="5485405" cy="5657850"/>
          </a:xfrm>
          <a:custGeom>
            <a:avLst/>
            <a:gdLst/>
            <a:ahLst/>
            <a:cxnLst/>
            <a:rect l="l" t="t" r="r" b="b"/>
            <a:pathLst>
              <a:path w="5485405" h="5657850">
                <a:moveTo>
                  <a:pt x="0" y="0"/>
                </a:moveTo>
                <a:lnTo>
                  <a:pt x="5485405" y="0"/>
                </a:lnTo>
                <a:lnTo>
                  <a:pt x="5485405" y="5657850"/>
                </a:lnTo>
                <a:lnTo>
                  <a:pt x="0" y="5657850"/>
                </a:lnTo>
                <a:lnTo>
                  <a:pt x="0" y="0"/>
                </a:lnTo>
                <a:close/>
              </a:path>
            </a:pathLst>
          </a:custGeom>
          <a:blipFill>
            <a:blip r:embed="rId3"/>
            <a:stretch>
              <a:fillRect t="-17" b="-17"/>
            </a:stretch>
          </a:blipFill>
        </p:spPr>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2"/>
              <a:stretch>
                <a:fillRect/>
              </a:stretch>
            </a:blipFill>
          </p:spPr>
        </p:sp>
      </p:grpSp>
      <p:sp>
        <p:nvSpPr>
          <p:cNvPr id="4" name="Freeform 4"/>
          <p:cNvSpPr/>
          <p:nvPr/>
        </p:nvSpPr>
        <p:spPr>
          <a:xfrm>
            <a:off x="12534573" y="3245019"/>
            <a:ext cx="4724727" cy="3796962"/>
          </a:xfrm>
          <a:custGeom>
            <a:avLst/>
            <a:gdLst/>
            <a:ahLst/>
            <a:cxnLst/>
            <a:rect l="l" t="t" r="r" b="b"/>
            <a:pathLst>
              <a:path w="4724727" h="3796962">
                <a:moveTo>
                  <a:pt x="0" y="0"/>
                </a:moveTo>
                <a:lnTo>
                  <a:pt x="4724727" y="0"/>
                </a:lnTo>
                <a:lnTo>
                  <a:pt x="4724727" y="3796962"/>
                </a:lnTo>
                <a:lnTo>
                  <a:pt x="0" y="3796962"/>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5" name="TextBox 5"/>
          <p:cNvSpPr txBox="1"/>
          <p:nvPr/>
        </p:nvSpPr>
        <p:spPr>
          <a:xfrm>
            <a:off x="1028700" y="1536319"/>
            <a:ext cx="11250456" cy="7071487"/>
          </a:xfrm>
          <a:prstGeom prst="rect">
            <a:avLst/>
          </a:prstGeom>
        </p:spPr>
        <p:txBody>
          <a:bodyPr lIns="0" tIns="0" rIns="0" bIns="0" rtlCol="0" anchor="t">
            <a:spAutoFit/>
          </a:bodyPr>
          <a:lstStyle/>
          <a:p>
            <a:pPr algn="just">
              <a:lnSpc>
                <a:spcPts val="5038"/>
              </a:lnSpc>
            </a:pPr>
            <a:r>
              <a:rPr lang="en-US" sz="3600">
                <a:solidFill>
                  <a:srgbClr val="004AAD"/>
                </a:solidFill>
                <a:latin typeface="Arial"/>
                <a:ea typeface="Arial"/>
                <a:cs typeface="Arial"/>
                <a:sym typeface="Arial"/>
              </a:rPr>
              <a:t>	Bu proje, kullanıcıların sisteme yükledikleri Türkçe kitapların PDF dosyalarını analiz ederek kitapların uygun yaş aralıklarını, içerilerinde kaç uygunsuz cümle ve kelime geçtiği vb. bilgileri belirlemeyi ve bunları kullanıcıya bildirmeyi amaçlayan bir uygulamadır. </a:t>
            </a:r>
          </a:p>
          <a:p>
            <a:pPr algn="just">
              <a:lnSpc>
                <a:spcPts val="5038"/>
              </a:lnSpc>
            </a:pPr>
            <a:endParaRPr lang="en-US" sz="3600">
              <a:solidFill>
                <a:srgbClr val="004AAD"/>
              </a:solidFill>
              <a:latin typeface="Arial"/>
              <a:ea typeface="Arial"/>
              <a:cs typeface="Arial"/>
              <a:sym typeface="Arial"/>
            </a:endParaRPr>
          </a:p>
          <a:p>
            <a:pPr algn="just">
              <a:lnSpc>
                <a:spcPts val="5038"/>
              </a:lnSpc>
            </a:pPr>
            <a:r>
              <a:rPr lang="en-US" sz="3600">
                <a:solidFill>
                  <a:srgbClr val="004AAD"/>
                </a:solidFill>
                <a:latin typeface="Arial"/>
                <a:ea typeface="Arial"/>
                <a:cs typeface="Arial"/>
                <a:sym typeface="Arial"/>
              </a:rPr>
              <a:t>	Bu projenin ana teması, kitapların içerdiği dil ve temaların uygunluğunu değerlendirerek okurların ve eğitimcilerin doğru seçimler yapmasını sağlamaktır. Elde edilen bulgular doğrultusunda proje bu amaca yüksek bir doğrulukla ulaşmaktadır.</a:t>
            </a:r>
          </a:p>
        </p:txBody>
      </p:sp>
      <p:sp>
        <p:nvSpPr>
          <p:cNvPr id="6" name="TextBox 6"/>
          <p:cNvSpPr txBox="1"/>
          <p:nvPr/>
        </p:nvSpPr>
        <p:spPr>
          <a:xfrm>
            <a:off x="6857777" y="742950"/>
            <a:ext cx="4572446" cy="832485"/>
          </a:xfrm>
          <a:prstGeom prst="rect">
            <a:avLst/>
          </a:prstGeom>
        </p:spPr>
        <p:txBody>
          <a:bodyPr lIns="0" tIns="0" rIns="0" bIns="0" rtlCol="0" anchor="t">
            <a:spAutoFit/>
          </a:bodyPr>
          <a:lstStyle/>
          <a:p>
            <a:pPr algn="ctr">
              <a:lnSpc>
                <a:spcPts val="5038"/>
              </a:lnSpc>
            </a:pPr>
            <a:r>
              <a:rPr lang="en-US" sz="3598">
                <a:solidFill>
                  <a:srgbClr val="004AAD"/>
                </a:solidFill>
                <a:latin typeface="Arial Bold"/>
                <a:ea typeface="Arial Bold"/>
                <a:cs typeface="Arial Bold"/>
                <a:sym typeface="Arial Bold"/>
              </a:rPr>
              <a:t>&lt;PROJENİN TANIMI&gt;</a:t>
            </a: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2"/>
              <a:stretch>
                <a:fillRect/>
              </a:stretch>
            </a:blipFill>
          </p:spPr>
        </p:sp>
      </p:grpSp>
      <p:sp>
        <p:nvSpPr>
          <p:cNvPr id="4" name="TextBox 4"/>
          <p:cNvSpPr txBox="1"/>
          <p:nvPr/>
        </p:nvSpPr>
        <p:spPr>
          <a:xfrm>
            <a:off x="3079644" y="1038225"/>
            <a:ext cx="12128711" cy="784076"/>
          </a:xfrm>
          <a:prstGeom prst="rect">
            <a:avLst/>
          </a:prstGeom>
        </p:spPr>
        <p:txBody>
          <a:bodyPr lIns="0" tIns="0" rIns="0" bIns="0" rtlCol="0" anchor="t">
            <a:spAutoFit/>
          </a:bodyPr>
          <a:lstStyle/>
          <a:p>
            <a:pPr algn="ctr">
              <a:lnSpc>
                <a:spcPts val="5038"/>
              </a:lnSpc>
            </a:pPr>
            <a:r>
              <a:rPr lang="en-US" sz="3598">
                <a:solidFill>
                  <a:srgbClr val="004AAD"/>
                </a:solidFill>
                <a:latin typeface="Arial Bold"/>
                <a:ea typeface="Arial Bold"/>
                <a:cs typeface="Arial Bold"/>
                <a:sym typeface="Arial Bold"/>
              </a:rPr>
              <a:t>&lt;PROJENİN SAĞLADIĞI ÇÖZÜM VE HEDEF KİTLESİ&gt;</a:t>
            </a:r>
          </a:p>
        </p:txBody>
      </p:sp>
      <p:sp>
        <p:nvSpPr>
          <p:cNvPr id="5" name="TextBox 5"/>
          <p:cNvSpPr txBox="1"/>
          <p:nvPr/>
        </p:nvSpPr>
        <p:spPr>
          <a:xfrm>
            <a:off x="1066800" y="1861903"/>
            <a:ext cx="15879663" cy="6592987"/>
          </a:xfrm>
          <a:prstGeom prst="rect">
            <a:avLst/>
          </a:prstGeom>
        </p:spPr>
        <p:txBody>
          <a:bodyPr lIns="0" tIns="0" rIns="0" bIns="0" rtlCol="0" anchor="t">
            <a:spAutoFit/>
          </a:bodyPr>
          <a:lstStyle/>
          <a:p>
            <a:pPr algn="just">
              <a:lnSpc>
                <a:spcPts val="5038"/>
              </a:lnSpc>
            </a:pPr>
            <a:r>
              <a:rPr lang="en-US" sz="3200">
                <a:solidFill>
                  <a:srgbClr val="004AAD"/>
                </a:solidFill>
                <a:latin typeface="Arial"/>
                <a:ea typeface="Arial"/>
                <a:cs typeface="Arial"/>
                <a:sym typeface="Arial"/>
              </a:rPr>
              <a:t>	Bu proje, kullanıcıyı okuyacağı veya önereceği kitap hakkında derinlemesine bilgi sahibi yapmaktadır. Uygulamanın verdiği yaş aralığı sayesinde uygun kitapları önerebilecek veya okuyabilecektir.</a:t>
            </a:r>
          </a:p>
          <a:p>
            <a:pPr algn="just">
              <a:lnSpc>
                <a:spcPts val="5038"/>
              </a:lnSpc>
            </a:pPr>
            <a:r>
              <a:rPr lang="en-US" sz="3200">
                <a:solidFill>
                  <a:srgbClr val="004AAD"/>
                </a:solidFill>
                <a:latin typeface="Arial"/>
                <a:ea typeface="Arial"/>
                <a:cs typeface="Arial"/>
                <a:sym typeface="Arial"/>
              </a:rPr>
              <a:t>	Proje, kitap bulma ve önerme bakımında zorluk yaşayan kişilere yöneliktir.</a:t>
            </a:r>
          </a:p>
          <a:p>
            <a:pPr algn="just">
              <a:lnSpc>
                <a:spcPts val="5038"/>
              </a:lnSpc>
            </a:pPr>
            <a:r>
              <a:rPr lang="en-US" sz="3200">
                <a:solidFill>
                  <a:srgbClr val="004AAD"/>
                </a:solidFill>
                <a:latin typeface="Arial"/>
                <a:ea typeface="Arial"/>
                <a:cs typeface="Arial"/>
                <a:sym typeface="Arial"/>
              </a:rPr>
              <a:t>Bu projenin hedef kitlesi şunlardır:</a:t>
            </a:r>
          </a:p>
          <a:p>
            <a:pPr marL="386080" lvl="1" indent="-193040" algn="just">
              <a:lnSpc>
                <a:spcPts val="5038"/>
              </a:lnSpc>
              <a:buFont typeface="Arial"/>
              <a:buChar char="•"/>
            </a:pPr>
            <a:r>
              <a:rPr lang="en-US" sz="3200">
                <a:solidFill>
                  <a:srgbClr val="004AAD"/>
                </a:solidFill>
                <a:latin typeface="Arial"/>
                <a:ea typeface="Arial"/>
                <a:cs typeface="Arial"/>
                <a:sym typeface="Arial"/>
              </a:rPr>
              <a:t>Kültür ve Turizm Bakanlığına bağlı halk kütüphanelerinde çalışan kütüphaneciler,</a:t>
            </a:r>
          </a:p>
          <a:p>
            <a:pPr marL="386080" lvl="1" indent="-193040" algn="just">
              <a:lnSpc>
                <a:spcPts val="5038"/>
              </a:lnSpc>
              <a:buFont typeface="Arial"/>
              <a:buChar char="•"/>
            </a:pPr>
            <a:r>
              <a:rPr lang="en-US" sz="3200">
                <a:solidFill>
                  <a:srgbClr val="004AAD"/>
                </a:solidFill>
                <a:latin typeface="Arial"/>
                <a:ea typeface="Arial"/>
                <a:cs typeface="Arial"/>
                <a:sym typeface="Arial"/>
              </a:rPr>
              <a:t>Milli Eğitim Bakanlığına bağlı öğretmenler,</a:t>
            </a:r>
          </a:p>
          <a:p>
            <a:pPr marL="386080" lvl="1" indent="-193040" algn="just">
              <a:lnSpc>
                <a:spcPts val="5038"/>
              </a:lnSpc>
              <a:buFont typeface="Arial"/>
              <a:buChar char="•"/>
            </a:pPr>
            <a:r>
              <a:rPr lang="en-US" sz="3200">
                <a:solidFill>
                  <a:srgbClr val="004AAD"/>
                </a:solidFill>
                <a:latin typeface="Arial"/>
                <a:ea typeface="Arial"/>
                <a:cs typeface="Arial"/>
                <a:sym typeface="Arial"/>
              </a:rPr>
              <a:t>Eğitimciler,</a:t>
            </a:r>
          </a:p>
          <a:p>
            <a:pPr marL="386080" lvl="1" indent="-193040" algn="just">
              <a:lnSpc>
                <a:spcPts val="5038"/>
              </a:lnSpc>
              <a:buFont typeface="Arial"/>
              <a:buChar char="•"/>
            </a:pPr>
            <a:r>
              <a:rPr lang="en-US" sz="3200">
                <a:solidFill>
                  <a:srgbClr val="004AAD"/>
                </a:solidFill>
                <a:latin typeface="Arial"/>
                <a:ea typeface="Arial"/>
                <a:cs typeface="Arial"/>
                <a:sym typeface="Arial"/>
              </a:rPr>
              <a:t>Çocuklarına kitap önerecek olan ebeveynler,</a:t>
            </a:r>
          </a:p>
          <a:p>
            <a:pPr marL="386080" lvl="1" indent="-193040" algn="just">
              <a:lnSpc>
                <a:spcPts val="5038"/>
              </a:lnSpc>
              <a:buFont typeface="Arial"/>
              <a:buChar char="•"/>
            </a:pPr>
            <a:r>
              <a:rPr lang="en-US" sz="3200">
                <a:solidFill>
                  <a:srgbClr val="004AAD"/>
                </a:solidFill>
                <a:latin typeface="Arial"/>
                <a:ea typeface="Arial"/>
                <a:cs typeface="Arial"/>
                <a:sym typeface="Arial"/>
              </a:rPr>
              <a:t>Okurlar.</a:t>
            </a: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2"/>
              <a:stretch>
                <a:fillRect/>
              </a:stretch>
            </a:blipFill>
          </p:spPr>
        </p:sp>
      </p:grpSp>
      <p:sp>
        <p:nvSpPr>
          <p:cNvPr id="4" name="Freeform 4"/>
          <p:cNvSpPr/>
          <p:nvPr/>
        </p:nvSpPr>
        <p:spPr>
          <a:xfrm>
            <a:off x="3284737" y="2584353"/>
            <a:ext cx="11718527" cy="5118294"/>
          </a:xfrm>
          <a:custGeom>
            <a:avLst/>
            <a:gdLst/>
            <a:ahLst/>
            <a:cxnLst/>
            <a:rect l="l" t="t" r="r" b="b"/>
            <a:pathLst>
              <a:path w="11718527" h="5118294">
                <a:moveTo>
                  <a:pt x="0" y="0"/>
                </a:moveTo>
                <a:lnTo>
                  <a:pt x="11718526" y="0"/>
                </a:lnTo>
                <a:lnTo>
                  <a:pt x="11718526" y="5118294"/>
                </a:lnTo>
                <a:lnTo>
                  <a:pt x="0" y="5118294"/>
                </a:lnTo>
                <a:lnTo>
                  <a:pt x="0" y="0"/>
                </a:lnTo>
                <a:close/>
              </a:path>
            </a:pathLst>
          </a:custGeom>
          <a:blipFill>
            <a:blip r:embed="rId3"/>
            <a:stretch>
              <a:fillRect/>
            </a:stretch>
          </a:blipFill>
        </p:spPr>
      </p:sp>
      <p:sp>
        <p:nvSpPr>
          <p:cNvPr id="5" name="TextBox 5"/>
          <p:cNvSpPr txBox="1"/>
          <p:nvPr/>
        </p:nvSpPr>
        <p:spPr>
          <a:xfrm>
            <a:off x="7149443" y="742950"/>
            <a:ext cx="3989115" cy="832485"/>
          </a:xfrm>
          <a:prstGeom prst="rect">
            <a:avLst/>
          </a:prstGeom>
        </p:spPr>
        <p:txBody>
          <a:bodyPr lIns="0" tIns="0" rIns="0" bIns="0" rtlCol="0" anchor="t">
            <a:spAutoFit/>
          </a:bodyPr>
          <a:lstStyle/>
          <a:p>
            <a:pPr algn="ctr">
              <a:lnSpc>
                <a:spcPts val="5038"/>
              </a:lnSpc>
            </a:pPr>
            <a:r>
              <a:rPr lang="en-US" sz="3598">
                <a:solidFill>
                  <a:srgbClr val="004AAD"/>
                </a:solidFill>
                <a:latin typeface="Arial Bold"/>
                <a:ea typeface="Arial Bold"/>
                <a:cs typeface="Arial Bold"/>
                <a:sym typeface="Arial Bold"/>
              </a:rPr>
              <a:t>&lt;PROJE İŞ AKIŞI&gt;</a:t>
            </a: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2"/>
              <a:stretch>
                <a:fillRect/>
              </a:stretch>
            </a:blipFill>
          </p:spPr>
        </p:sp>
      </p:grpSp>
      <p:sp>
        <p:nvSpPr>
          <p:cNvPr id="4" name="Freeform 4"/>
          <p:cNvSpPr/>
          <p:nvPr/>
        </p:nvSpPr>
        <p:spPr>
          <a:xfrm>
            <a:off x="3396234" y="1531987"/>
            <a:ext cx="11495533" cy="7223026"/>
          </a:xfrm>
          <a:custGeom>
            <a:avLst/>
            <a:gdLst/>
            <a:ahLst/>
            <a:cxnLst/>
            <a:rect l="l" t="t" r="r" b="b"/>
            <a:pathLst>
              <a:path w="11495533" h="7223026">
                <a:moveTo>
                  <a:pt x="0" y="0"/>
                </a:moveTo>
                <a:lnTo>
                  <a:pt x="11495533" y="0"/>
                </a:lnTo>
                <a:lnTo>
                  <a:pt x="11495533" y="7223026"/>
                </a:lnTo>
                <a:lnTo>
                  <a:pt x="0" y="7223026"/>
                </a:lnTo>
                <a:lnTo>
                  <a:pt x="0" y="0"/>
                </a:lnTo>
                <a:close/>
              </a:path>
            </a:pathLst>
          </a:custGeom>
          <a:blipFill>
            <a:blip r:embed="rId3"/>
            <a:stretch>
              <a:fillRect/>
            </a:stretch>
          </a:blipFill>
        </p:spPr>
      </p:sp>
      <p:sp>
        <p:nvSpPr>
          <p:cNvPr id="5" name="TextBox 5"/>
          <p:cNvSpPr txBox="1"/>
          <p:nvPr/>
        </p:nvSpPr>
        <p:spPr>
          <a:xfrm>
            <a:off x="7149443" y="742950"/>
            <a:ext cx="3989115" cy="832485"/>
          </a:xfrm>
          <a:prstGeom prst="rect">
            <a:avLst/>
          </a:prstGeom>
        </p:spPr>
        <p:txBody>
          <a:bodyPr lIns="0" tIns="0" rIns="0" bIns="0" rtlCol="0" anchor="t">
            <a:spAutoFit/>
          </a:bodyPr>
          <a:lstStyle/>
          <a:p>
            <a:pPr algn="ctr">
              <a:lnSpc>
                <a:spcPts val="5038"/>
              </a:lnSpc>
            </a:pPr>
            <a:r>
              <a:rPr lang="en-US" sz="3598">
                <a:solidFill>
                  <a:srgbClr val="004AAD"/>
                </a:solidFill>
                <a:latin typeface="Arial Bold"/>
                <a:ea typeface="Arial Bold"/>
                <a:cs typeface="Arial Bold"/>
                <a:sym typeface="Arial Bold"/>
              </a:rPr>
              <a:t>&lt;PROJE İŞ AKIŞI&gt;</a:t>
            </a: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2"/>
              <a:stretch>
                <a:fillRect/>
              </a:stretch>
            </a:blipFill>
          </p:spPr>
        </p:sp>
      </p:grpSp>
      <p:sp>
        <p:nvSpPr>
          <p:cNvPr id="4" name="Freeform 4"/>
          <p:cNvSpPr/>
          <p:nvPr/>
        </p:nvSpPr>
        <p:spPr>
          <a:xfrm>
            <a:off x="10058399" y="3128716"/>
            <a:ext cx="7688957" cy="5443783"/>
          </a:xfrm>
          <a:custGeom>
            <a:avLst/>
            <a:gdLst/>
            <a:ahLst/>
            <a:cxnLst/>
            <a:rect l="l" t="t" r="r" b="b"/>
            <a:pathLst>
              <a:path w="7688957" h="5443783">
                <a:moveTo>
                  <a:pt x="0" y="0"/>
                </a:moveTo>
                <a:lnTo>
                  <a:pt x="7688957" y="0"/>
                </a:lnTo>
                <a:lnTo>
                  <a:pt x="7688957" y="5443783"/>
                </a:lnTo>
                <a:lnTo>
                  <a:pt x="0" y="5443783"/>
                </a:lnTo>
                <a:lnTo>
                  <a:pt x="0" y="0"/>
                </a:lnTo>
                <a:close/>
              </a:path>
            </a:pathLst>
          </a:custGeom>
          <a:blipFill>
            <a:blip r:embed="rId3"/>
            <a:stretch>
              <a:fillRect l="-20755" t="-13260" r="-20755" b="-19988"/>
            </a:stretch>
          </a:blipFill>
        </p:spPr>
      </p:sp>
      <p:sp>
        <p:nvSpPr>
          <p:cNvPr id="5" name="Freeform 5"/>
          <p:cNvSpPr/>
          <p:nvPr/>
        </p:nvSpPr>
        <p:spPr>
          <a:xfrm>
            <a:off x="7799866" y="4847288"/>
            <a:ext cx="3329221" cy="3329221"/>
          </a:xfrm>
          <a:custGeom>
            <a:avLst/>
            <a:gdLst/>
            <a:ahLst/>
            <a:cxnLst/>
            <a:rect l="l" t="t" r="r" b="b"/>
            <a:pathLst>
              <a:path w="3329221" h="3329221">
                <a:moveTo>
                  <a:pt x="0" y="0"/>
                </a:moveTo>
                <a:lnTo>
                  <a:pt x="3329221" y="0"/>
                </a:lnTo>
                <a:lnTo>
                  <a:pt x="3329221" y="3329221"/>
                </a:lnTo>
                <a:lnTo>
                  <a:pt x="0" y="3329221"/>
                </a:lnTo>
                <a:lnTo>
                  <a:pt x="0" y="0"/>
                </a:lnTo>
                <a:close/>
              </a:path>
            </a:pathLst>
          </a:custGeom>
          <a:blipFill>
            <a:blip r:embed="rId4"/>
            <a:stretch>
              <a:fillRect/>
            </a:stretch>
          </a:blipFill>
        </p:spPr>
      </p:sp>
      <p:sp>
        <p:nvSpPr>
          <p:cNvPr id="6" name="TextBox 6"/>
          <p:cNvSpPr txBox="1"/>
          <p:nvPr/>
        </p:nvSpPr>
        <p:spPr>
          <a:xfrm>
            <a:off x="4585971" y="686297"/>
            <a:ext cx="9116057" cy="784076"/>
          </a:xfrm>
          <a:prstGeom prst="rect">
            <a:avLst/>
          </a:prstGeom>
        </p:spPr>
        <p:txBody>
          <a:bodyPr lIns="0" tIns="0" rIns="0" bIns="0" rtlCol="0" anchor="t">
            <a:spAutoFit/>
          </a:bodyPr>
          <a:lstStyle/>
          <a:p>
            <a:pPr algn="ctr">
              <a:lnSpc>
                <a:spcPts val="5038"/>
              </a:lnSpc>
            </a:pPr>
            <a:r>
              <a:rPr lang="en-US" sz="3598">
                <a:solidFill>
                  <a:srgbClr val="004AAD"/>
                </a:solidFill>
                <a:latin typeface="Arial Bold"/>
                <a:ea typeface="Arial Bold"/>
                <a:cs typeface="Arial Bold"/>
                <a:sym typeface="Arial Bold"/>
              </a:rPr>
              <a:t>&lt;UYGUNSUZLUK MODELİ VERİ SETİ&gt;</a:t>
            </a:r>
          </a:p>
        </p:txBody>
      </p:sp>
      <p:sp>
        <p:nvSpPr>
          <p:cNvPr id="7" name="TextBox 7"/>
          <p:cNvSpPr txBox="1"/>
          <p:nvPr/>
        </p:nvSpPr>
        <p:spPr>
          <a:xfrm>
            <a:off x="914400" y="2295525"/>
            <a:ext cx="8991600" cy="6364732"/>
          </a:xfrm>
          <a:prstGeom prst="rect">
            <a:avLst/>
          </a:prstGeom>
        </p:spPr>
        <p:txBody>
          <a:bodyPr lIns="0" tIns="0" rIns="0" bIns="0" rtlCol="0" anchor="t">
            <a:spAutoFit/>
          </a:bodyPr>
          <a:lstStyle/>
          <a:p>
            <a:pPr algn="just">
              <a:lnSpc>
                <a:spcPts val="5038"/>
              </a:lnSpc>
            </a:pPr>
            <a:r>
              <a:rPr lang="en-US" sz="2400">
                <a:solidFill>
                  <a:srgbClr val="004AAD"/>
                </a:solidFill>
                <a:latin typeface="Arial"/>
                <a:ea typeface="Arial"/>
                <a:cs typeface="Arial"/>
                <a:sym typeface="Arial"/>
              </a:rPr>
              <a:t>	Bu proje için 2 adet veri seti kullanılmıştır. Bunlardan biri Kaggle’dan alınmış olup kullanıcıların Twitter üzerinde paylaştığı ve ‘‘ofansif’’ veya ‘‘ofansif değil’’ olarak sınıflandırılan gönderilerin bulunduğu bir veri setidir. Bu veri setiyle metinlerin ofansif olup olmadığını bulan bir model oluşturulmuştur.</a:t>
            </a:r>
          </a:p>
          <a:p>
            <a:pPr algn="just">
              <a:lnSpc>
                <a:spcPts val="5038"/>
              </a:lnSpc>
            </a:pPr>
            <a:endParaRPr lang="en-US" sz="2400">
              <a:solidFill>
                <a:srgbClr val="004AAD"/>
              </a:solidFill>
              <a:latin typeface="Arial"/>
              <a:ea typeface="Arial"/>
              <a:cs typeface="Arial"/>
              <a:sym typeface="Arial"/>
            </a:endParaRPr>
          </a:p>
          <a:p>
            <a:pPr algn="just">
              <a:lnSpc>
                <a:spcPts val="5038"/>
              </a:lnSpc>
            </a:pPr>
            <a:r>
              <a:rPr lang="en-US" sz="2400">
                <a:solidFill>
                  <a:srgbClr val="004AAD"/>
                </a:solidFill>
                <a:latin typeface="Arial"/>
                <a:ea typeface="Arial"/>
                <a:cs typeface="Arial"/>
                <a:sym typeface="Arial"/>
              </a:rPr>
              <a:t>İçerisinde;</a:t>
            </a:r>
          </a:p>
          <a:p>
            <a:pPr marL="289560" lvl="1" indent="-144780" algn="just">
              <a:lnSpc>
                <a:spcPts val="5038"/>
              </a:lnSpc>
              <a:buFont typeface="Arial"/>
              <a:buChar char="•"/>
            </a:pPr>
            <a:r>
              <a:rPr lang="en-US" sz="2400">
                <a:solidFill>
                  <a:srgbClr val="004AAD"/>
                </a:solidFill>
                <a:latin typeface="Arial"/>
                <a:ea typeface="Arial"/>
                <a:cs typeface="Arial"/>
                <a:sym typeface="Arial"/>
              </a:rPr>
              <a:t>42.398 adet eğitim verisi,</a:t>
            </a:r>
          </a:p>
          <a:p>
            <a:pPr marL="289560" lvl="1" indent="-144780" algn="just">
              <a:lnSpc>
                <a:spcPts val="5038"/>
              </a:lnSpc>
              <a:buFont typeface="Arial"/>
              <a:buChar char="•"/>
            </a:pPr>
            <a:r>
              <a:rPr lang="en-US" sz="2400">
                <a:solidFill>
                  <a:srgbClr val="004AAD"/>
                </a:solidFill>
                <a:latin typeface="Arial"/>
                <a:ea typeface="Arial"/>
                <a:cs typeface="Arial"/>
                <a:sym typeface="Arial"/>
              </a:rPr>
              <a:t>8.851 adet test verisi,</a:t>
            </a:r>
          </a:p>
          <a:p>
            <a:pPr marL="289560" lvl="1" indent="-144780" algn="just">
              <a:lnSpc>
                <a:spcPts val="5038"/>
              </a:lnSpc>
              <a:buFont typeface="Arial"/>
              <a:buChar char="•"/>
            </a:pPr>
            <a:r>
              <a:rPr lang="en-US" sz="2400">
                <a:solidFill>
                  <a:srgbClr val="004AAD"/>
                </a:solidFill>
                <a:latin typeface="Arial"/>
                <a:ea typeface="Arial"/>
                <a:cs typeface="Arial"/>
                <a:sym typeface="Arial"/>
              </a:rPr>
              <a:t>1.756 adet doğrulama verisi bulunmaktadır.</a:t>
            </a:r>
          </a:p>
        </p:txBody>
      </p:sp>
      <p:sp>
        <p:nvSpPr>
          <p:cNvPr id="8" name="TextBox 8"/>
          <p:cNvSpPr txBox="1"/>
          <p:nvPr/>
        </p:nvSpPr>
        <p:spPr>
          <a:xfrm>
            <a:off x="2914649" y="1439269"/>
            <a:ext cx="12458699" cy="860276"/>
          </a:xfrm>
          <a:prstGeom prst="rect">
            <a:avLst/>
          </a:prstGeom>
        </p:spPr>
        <p:txBody>
          <a:bodyPr lIns="0" tIns="0" rIns="0" bIns="0" rtlCol="0" anchor="t">
            <a:spAutoFit/>
          </a:bodyPr>
          <a:lstStyle/>
          <a:p>
            <a:pPr algn="ctr">
              <a:lnSpc>
                <a:spcPts val="5038"/>
              </a:lnSpc>
            </a:pPr>
            <a:r>
              <a:rPr lang="en-US" sz="2799">
                <a:solidFill>
                  <a:srgbClr val="000000"/>
                </a:solidFill>
                <a:latin typeface="Arial"/>
                <a:ea typeface="Arial"/>
                <a:cs typeface="Arial"/>
                <a:sym typeface="Arial"/>
              </a:rPr>
              <a:t>kaggle.com/datasets/toygarr/turkish-offensive-language-detection</a:t>
            </a: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2"/>
              <a:stretch>
                <a:fillRect/>
              </a:stretch>
            </a:blipFill>
          </p:spPr>
        </p:sp>
      </p:grpSp>
      <p:sp>
        <p:nvSpPr>
          <p:cNvPr id="4" name="TextBox 4"/>
          <p:cNvSpPr txBox="1"/>
          <p:nvPr/>
        </p:nvSpPr>
        <p:spPr>
          <a:xfrm>
            <a:off x="4585971" y="686297"/>
            <a:ext cx="9116057" cy="784076"/>
          </a:xfrm>
          <a:prstGeom prst="rect">
            <a:avLst/>
          </a:prstGeom>
        </p:spPr>
        <p:txBody>
          <a:bodyPr lIns="0" tIns="0" rIns="0" bIns="0" rtlCol="0" anchor="t">
            <a:spAutoFit/>
          </a:bodyPr>
          <a:lstStyle/>
          <a:p>
            <a:pPr algn="ctr">
              <a:lnSpc>
                <a:spcPts val="5038"/>
              </a:lnSpc>
            </a:pPr>
            <a:r>
              <a:rPr lang="en-US" sz="3598">
                <a:solidFill>
                  <a:srgbClr val="004AAD"/>
                </a:solidFill>
                <a:latin typeface="Arial Bold"/>
                <a:ea typeface="Arial Bold"/>
                <a:cs typeface="Arial Bold"/>
                <a:sym typeface="Arial Bold"/>
              </a:rPr>
              <a:t>&lt;UYGUNSUZLUK MODELİ VERİ SETİ&gt;</a:t>
            </a:r>
          </a:p>
        </p:txBody>
      </p:sp>
      <p:sp>
        <p:nvSpPr>
          <p:cNvPr id="5" name="TextBox 5"/>
          <p:cNvSpPr txBox="1"/>
          <p:nvPr/>
        </p:nvSpPr>
        <p:spPr>
          <a:xfrm>
            <a:off x="823210" y="4494579"/>
            <a:ext cx="8153400" cy="781730"/>
          </a:xfrm>
          <a:prstGeom prst="rect">
            <a:avLst/>
          </a:prstGeom>
        </p:spPr>
        <p:txBody>
          <a:bodyPr lIns="0" tIns="0" rIns="0" bIns="0" rtlCol="0" anchor="t">
            <a:spAutoFit/>
          </a:bodyPr>
          <a:lstStyle/>
          <a:p>
            <a:pPr algn="ctr">
              <a:lnSpc>
                <a:spcPts val="5038"/>
              </a:lnSpc>
            </a:pPr>
            <a:r>
              <a:rPr lang="en-US" sz="2799" dirty="0" err="1">
                <a:solidFill>
                  <a:srgbClr val="004AAD"/>
                </a:solidFill>
                <a:latin typeface="Arial"/>
                <a:ea typeface="Arial"/>
                <a:cs typeface="Arial"/>
                <a:sym typeface="Arial"/>
              </a:rPr>
              <a:t>Eğitim</a:t>
            </a:r>
            <a:r>
              <a:rPr lang="en-US" sz="2799" dirty="0">
                <a:solidFill>
                  <a:srgbClr val="004AAD"/>
                </a:solidFill>
                <a:latin typeface="Arial"/>
                <a:ea typeface="Arial"/>
                <a:cs typeface="Arial"/>
                <a:sym typeface="Arial"/>
              </a:rPr>
              <a:t> </a:t>
            </a:r>
            <a:r>
              <a:rPr lang="en-US" sz="2799" dirty="0" err="1">
                <a:solidFill>
                  <a:srgbClr val="004AAD"/>
                </a:solidFill>
                <a:latin typeface="Arial"/>
                <a:ea typeface="Arial"/>
                <a:cs typeface="Arial"/>
                <a:sym typeface="Arial"/>
              </a:rPr>
              <a:t>Seti</a:t>
            </a:r>
            <a:r>
              <a:rPr lang="en-US" sz="2799" dirty="0">
                <a:solidFill>
                  <a:srgbClr val="004AAD"/>
                </a:solidFill>
                <a:latin typeface="Arial"/>
                <a:ea typeface="Arial"/>
                <a:cs typeface="Arial"/>
                <a:sym typeface="Arial"/>
              </a:rPr>
              <a:t> </a:t>
            </a:r>
            <a:r>
              <a:rPr lang="en-US" sz="2799" dirty="0" err="1">
                <a:solidFill>
                  <a:srgbClr val="004AAD"/>
                </a:solidFill>
                <a:latin typeface="Arial"/>
                <a:ea typeface="Arial"/>
                <a:cs typeface="Arial"/>
                <a:sym typeface="Arial"/>
              </a:rPr>
              <a:t>Veri</a:t>
            </a:r>
            <a:r>
              <a:rPr lang="en-US" sz="2799" dirty="0">
                <a:solidFill>
                  <a:srgbClr val="004AAD"/>
                </a:solidFill>
                <a:latin typeface="Arial"/>
                <a:ea typeface="Arial"/>
                <a:cs typeface="Arial"/>
                <a:sym typeface="Arial"/>
              </a:rPr>
              <a:t> </a:t>
            </a:r>
            <a:r>
              <a:rPr lang="en-US" sz="2799" dirty="0" err="1">
                <a:solidFill>
                  <a:srgbClr val="004AAD"/>
                </a:solidFill>
                <a:latin typeface="Arial"/>
                <a:ea typeface="Arial"/>
                <a:cs typeface="Arial"/>
                <a:sym typeface="Arial"/>
              </a:rPr>
              <a:t>Dağılımı</a:t>
            </a:r>
            <a:endParaRPr lang="en-US" sz="2799" dirty="0">
              <a:solidFill>
                <a:srgbClr val="004AAD"/>
              </a:solidFill>
              <a:latin typeface="Arial"/>
              <a:ea typeface="Arial"/>
              <a:cs typeface="Arial"/>
              <a:sym typeface="Arial"/>
            </a:endParaRPr>
          </a:p>
        </p:txBody>
      </p:sp>
      <p:sp>
        <p:nvSpPr>
          <p:cNvPr id="6" name="Freeform 6"/>
          <p:cNvSpPr/>
          <p:nvPr/>
        </p:nvSpPr>
        <p:spPr>
          <a:xfrm>
            <a:off x="1509010" y="2299545"/>
            <a:ext cx="6781800" cy="2257727"/>
          </a:xfrm>
          <a:custGeom>
            <a:avLst/>
            <a:gdLst/>
            <a:ahLst/>
            <a:cxnLst/>
            <a:rect l="l" t="t" r="r" b="b"/>
            <a:pathLst>
              <a:path w="6781800" h="2257727">
                <a:moveTo>
                  <a:pt x="0" y="0"/>
                </a:moveTo>
                <a:lnTo>
                  <a:pt x="6781800" y="0"/>
                </a:lnTo>
                <a:lnTo>
                  <a:pt x="6781800" y="2257727"/>
                </a:lnTo>
                <a:lnTo>
                  <a:pt x="0" y="2257727"/>
                </a:lnTo>
                <a:lnTo>
                  <a:pt x="0" y="0"/>
                </a:lnTo>
                <a:close/>
              </a:path>
            </a:pathLst>
          </a:custGeom>
          <a:blipFill>
            <a:blip r:embed="rId3"/>
            <a:stretch>
              <a:fillRect l="-2694" t="-51308" r="-2742" b="-59836"/>
            </a:stretch>
          </a:blipFill>
        </p:spPr>
      </p:sp>
      <p:sp>
        <p:nvSpPr>
          <p:cNvPr id="7" name="Freeform 7"/>
          <p:cNvSpPr/>
          <p:nvPr/>
        </p:nvSpPr>
        <p:spPr>
          <a:xfrm>
            <a:off x="10134600" y="2143399"/>
            <a:ext cx="6934200" cy="2570018"/>
          </a:xfrm>
          <a:custGeom>
            <a:avLst/>
            <a:gdLst/>
            <a:ahLst/>
            <a:cxnLst/>
            <a:rect l="l" t="t" r="r" b="b"/>
            <a:pathLst>
              <a:path w="6934200" h="2570018">
                <a:moveTo>
                  <a:pt x="0" y="0"/>
                </a:moveTo>
                <a:lnTo>
                  <a:pt x="6934200" y="0"/>
                </a:lnTo>
                <a:lnTo>
                  <a:pt x="6934200" y="2570018"/>
                </a:lnTo>
                <a:lnTo>
                  <a:pt x="0" y="2570018"/>
                </a:lnTo>
                <a:lnTo>
                  <a:pt x="0" y="0"/>
                </a:lnTo>
                <a:close/>
              </a:path>
            </a:pathLst>
          </a:custGeom>
          <a:blipFill>
            <a:blip r:embed="rId4"/>
            <a:stretch>
              <a:fillRect l="-2098" t="-39622" r="-2796" b="-49057"/>
            </a:stretch>
          </a:blipFill>
        </p:spPr>
      </p:sp>
      <p:sp>
        <p:nvSpPr>
          <p:cNvPr id="8" name="TextBox 8"/>
          <p:cNvSpPr txBox="1"/>
          <p:nvPr/>
        </p:nvSpPr>
        <p:spPr>
          <a:xfrm>
            <a:off x="9525000" y="4585461"/>
            <a:ext cx="8153400" cy="860276"/>
          </a:xfrm>
          <a:prstGeom prst="rect">
            <a:avLst/>
          </a:prstGeom>
        </p:spPr>
        <p:txBody>
          <a:bodyPr lIns="0" tIns="0" rIns="0" bIns="0" rtlCol="0" anchor="t">
            <a:spAutoFit/>
          </a:bodyPr>
          <a:lstStyle/>
          <a:p>
            <a:pPr algn="ctr">
              <a:lnSpc>
                <a:spcPts val="5038"/>
              </a:lnSpc>
            </a:pPr>
            <a:r>
              <a:rPr lang="en-US" sz="2799" dirty="0">
                <a:solidFill>
                  <a:srgbClr val="004AAD"/>
                </a:solidFill>
                <a:latin typeface="Arial"/>
                <a:ea typeface="Arial"/>
                <a:cs typeface="Arial"/>
                <a:sym typeface="Arial"/>
              </a:rPr>
              <a:t>Test </a:t>
            </a:r>
            <a:r>
              <a:rPr lang="en-US" sz="2799" dirty="0" err="1">
                <a:solidFill>
                  <a:srgbClr val="004AAD"/>
                </a:solidFill>
                <a:latin typeface="Arial"/>
                <a:ea typeface="Arial"/>
                <a:cs typeface="Arial"/>
                <a:sym typeface="Arial"/>
              </a:rPr>
              <a:t>Seti</a:t>
            </a:r>
            <a:r>
              <a:rPr lang="en-US" sz="2799" dirty="0">
                <a:solidFill>
                  <a:srgbClr val="004AAD"/>
                </a:solidFill>
                <a:latin typeface="Arial"/>
                <a:ea typeface="Arial"/>
                <a:cs typeface="Arial"/>
                <a:sym typeface="Arial"/>
              </a:rPr>
              <a:t> </a:t>
            </a:r>
            <a:r>
              <a:rPr lang="en-US" sz="2799" dirty="0" err="1">
                <a:solidFill>
                  <a:srgbClr val="004AAD"/>
                </a:solidFill>
                <a:latin typeface="Arial"/>
                <a:ea typeface="Arial"/>
                <a:cs typeface="Arial"/>
                <a:sym typeface="Arial"/>
              </a:rPr>
              <a:t>Veri</a:t>
            </a:r>
            <a:r>
              <a:rPr lang="en-US" sz="2799" dirty="0">
                <a:solidFill>
                  <a:srgbClr val="004AAD"/>
                </a:solidFill>
                <a:latin typeface="Arial"/>
                <a:ea typeface="Arial"/>
                <a:cs typeface="Arial"/>
                <a:sym typeface="Arial"/>
              </a:rPr>
              <a:t> </a:t>
            </a:r>
            <a:r>
              <a:rPr lang="en-US" sz="2799" dirty="0" err="1">
                <a:solidFill>
                  <a:srgbClr val="004AAD"/>
                </a:solidFill>
                <a:latin typeface="Arial"/>
                <a:ea typeface="Arial"/>
                <a:cs typeface="Arial"/>
                <a:sym typeface="Arial"/>
              </a:rPr>
              <a:t>Dağılımı</a:t>
            </a:r>
            <a:endParaRPr lang="en-US" sz="2799" dirty="0">
              <a:solidFill>
                <a:srgbClr val="004AAD"/>
              </a:solidFill>
              <a:latin typeface="Arial"/>
              <a:ea typeface="Arial"/>
              <a:cs typeface="Arial"/>
              <a:sym typeface="Arial"/>
            </a:endParaRPr>
          </a:p>
        </p:txBody>
      </p:sp>
      <p:sp>
        <p:nvSpPr>
          <p:cNvPr id="9" name="Freeform 9"/>
          <p:cNvSpPr/>
          <p:nvPr/>
        </p:nvSpPr>
        <p:spPr>
          <a:xfrm>
            <a:off x="6553197" y="5417082"/>
            <a:ext cx="5181601" cy="2743200"/>
          </a:xfrm>
          <a:custGeom>
            <a:avLst/>
            <a:gdLst/>
            <a:ahLst/>
            <a:cxnLst/>
            <a:rect l="l" t="t" r="r" b="b"/>
            <a:pathLst>
              <a:path w="5181601" h="2743200">
                <a:moveTo>
                  <a:pt x="0" y="0"/>
                </a:moveTo>
                <a:lnTo>
                  <a:pt x="5181601" y="0"/>
                </a:lnTo>
                <a:lnTo>
                  <a:pt x="5181601" y="2743200"/>
                </a:lnTo>
                <a:lnTo>
                  <a:pt x="0" y="2743200"/>
                </a:lnTo>
                <a:lnTo>
                  <a:pt x="0" y="0"/>
                </a:lnTo>
                <a:close/>
              </a:path>
            </a:pathLst>
          </a:custGeom>
          <a:blipFill>
            <a:blip r:embed="rId5"/>
            <a:stretch>
              <a:fillRect l="-2940" t="-13888" r="-2882" b="-19370"/>
            </a:stretch>
          </a:blipFill>
        </p:spPr>
      </p:sp>
      <p:sp>
        <p:nvSpPr>
          <p:cNvPr id="10" name="TextBox 10"/>
          <p:cNvSpPr txBox="1"/>
          <p:nvPr/>
        </p:nvSpPr>
        <p:spPr>
          <a:xfrm>
            <a:off x="5067298" y="8034896"/>
            <a:ext cx="8153400" cy="781730"/>
          </a:xfrm>
          <a:prstGeom prst="rect">
            <a:avLst/>
          </a:prstGeom>
        </p:spPr>
        <p:txBody>
          <a:bodyPr lIns="0" tIns="0" rIns="0" bIns="0" rtlCol="0" anchor="t">
            <a:spAutoFit/>
          </a:bodyPr>
          <a:lstStyle/>
          <a:p>
            <a:pPr algn="ctr">
              <a:lnSpc>
                <a:spcPts val="5038"/>
              </a:lnSpc>
            </a:pPr>
            <a:r>
              <a:rPr lang="en-US" sz="2799">
                <a:solidFill>
                  <a:srgbClr val="004AAD"/>
                </a:solidFill>
                <a:latin typeface="Arial"/>
                <a:ea typeface="Arial"/>
                <a:cs typeface="Arial"/>
                <a:sym typeface="Arial"/>
              </a:rPr>
              <a:t>Doğrulama Seti Veri Dağılımı</a:t>
            </a: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TotalTime>
  <Words>219</Words>
  <Application>Microsoft Office PowerPoint</Application>
  <PresentationFormat>Özel</PresentationFormat>
  <Paragraphs>100</Paragraphs>
  <Slides>20</Slides>
  <Notes>0</Notes>
  <HiddenSlides>0</HiddenSlides>
  <MMClips>1</MMClips>
  <ScaleCrop>false</ScaleCrop>
  <HeadingPairs>
    <vt:vector size="6" baseType="variant">
      <vt:variant>
        <vt:lpstr>Kullanılan Yazı Tipleri</vt:lpstr>
      </vt:variant>
      <vt:variant>
        <vt:i4>4</vt:i4>
      </vt:variant>
      <vt:variant>
        <vt:lpstr>Tema</vt:lpstr>
      </vt:variant>
      <vt:variant>
        <vt:i4>1</vt:i4>
      </vt:variant>
      <vt:variant>
        <vt:lpstr>Slayt Başlıkları</vt:lpstr>
      </vt:variant>
      <vt:variant>
        <vt:i4>20</vt:i4>
      </vt:variant>
    </vt:vector>
  </HeadingPairs>
  <TitlesOfParts>
    <vt:vector size="25" baseType="lpstr">
      <vt:lpstr>Arial</vt:lpstr>
      <vt:lpstr>Arial Bold</vt:lpstr>
      <vt:lpstr>HK Modular</vt:lpstr>
      <vt:lpstr>Calibri</vt:lpstr>
      <vt:lpstr>Office Theme</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Abra Muhara Sunum</dc:title>
  <cp:lastModifiedBy>PC</cp:lastModifiedBy>
  <cp:revision>2</cp:revision>
  <dcterms:created xsi:type="dcterms:W3CDTF">2006-08-16T00:00:00Z</dcterms:created>
  <dcterms:modified xsi:type="dcterms:W3CDTF">2024-08-09T08:56:37Z</dcterms:modified>
  <dc:identifier>DAGNUMjIU98</dc:identifier>
</cp:coreProperties>
</file>